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70" r:id="rId2"/>
    <p:sldId id="492" r:id="rId3"/>
    <p:sldId id="439" r:id="rId4"/>
    <p:sldId id="545" r:id="rId5"/>
    <p:sldId id="506" r:id="rId6"/>
    <p:sldId id="507" r:id="rId7"/>
    <p:sldId id="546" r:id="rId8"/>
    <p:sldId id="561" r:id="rId9"/>
    <p:sldId id="562" r:id="rId10"/>
    <p:sldId id="571" r:id="rId11"/>
    <p:sldId id="572" r:id="rId12"/>
    <p:sldId id="573" r:id="rId13"/>
    <p:sldId id="575" r:id="rId14"/>
    <p:sldId id="576" r:id="rId15"/>
    <p:sldId id="577" r:id="rId16"/>
    <p:sldId id="580" r:id="rId17"/>
    <p:sldId id="583" r:id="rId18"/>
    <p:sldId id="563" r:id="rId19"/>
    <p:sldId id="582" r:id="rId20"/>
    <p:sldId id="581" r:id="rId21"/>
    <p:sldId id="564" r:id="rId22"/>
    <p:sldId id="565" r:id="rId23"/>
    <p:sldId id="566" r:id="rId24"/>
    <p:sldId id="567" r:id="rId25"/>
    <p:sldId id="568" r:id="rId26"/>
    <p:sldId id="569" r:id="rId27"/>
    <p:sldId id="455" r:id="rId28"/>
    <p:sldId id="532" r:id="rId29"/>
    <p:sldId id="436" r:id="rId30"/>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7">
          <p15:clr>
            <a:srgbClr val="A4A3A4"/>
          </p15:clr>
        </p15:guide>
        <p15:guide id="2" orient="horz" pos="3884">
          <p15:clr>
            <a:srgbClr val="A4A3A4"/>
          </p15:clr>
        </p15:guide>
        <p15:guide id="3" pos="3833">
          <p15:clr>
            <a:srgbClr val="A4A3A4"/>
          </p15:clr>
        </p15:guide>
        <p15:guide id="4" pos="7208">
          <p15:clr>
            <a:srgbClr val="A4A3A4"/>
          </p15:clr>
        </p15:guide>
        <p15:guide id="5" pos="554">
          <p15:clr>
            <a:srgbClr val="A4A3A4"/>
          </p15:clr>
        </p15:guide>
      </p15:sldGuideLst>
    </p:ext>
    <p:ext uri="{2D200454-40CA-4A62-9FC3-DE9A4176ACB9}">
      <p15:notesGuideLst xmlns:p15="http://schemas.microsoft.com/office/powerpoint/2012/main">
        <p15:guide id="1" orient="horz" pos="296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A5D"/>
    <a:srgbClr val="297FD5"/>
    <a:srgbClr val="38B1BF"/>
    <a:srgbClr val="00458E"/>
    <a:srgbClr val="8B8B8B"/>
    <a:srgbClr val="B11212"/>
    <a:srgbClr val="F5F5F5"/>
    <a:srgbClr val="022A4F"/>
    <a:srgbClr val="007ADE"/>
    <a:srgbClr val="088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99" autoAdjust="0"/>
    <p:restoredTop sz="95320" autoAdjust="0"/>
  </p:normalViewPr>
  <p:slideViewPr>
    <p:cSldViewPr>
      <p:cViewPr varScale="1">
        <p:scale>
          <a:sx n="87" d="100"/>
          <a:sy n="87" d="100"/>
        </p:scale>
        <p:origin x="686" y="77"/>
      </p:cViewPr>
      <p:guideLst>
        <p:guide orient="horz" pos="2227"/>
        <p:guide orient="horz" pos="3884"/>
        <p:guide pos="3833"/>
        <p:guide pos="7208"/>
        <p:guide pos="554"/>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3" d="100"/>
          <a:sy n="83" d="100"/>
        </p:scale>
        <p:origin x="-3840" y="-96"/>
      </p:cViewPr>
      <p:guideLst>
        <p:guide orient="horz" pos="2969"/>
        <p:guide pos="21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1C15E6-6BD2-4E4B-B1D4-218C26E1B228}" type="datetimeFigureOut">
              <a:rPr lang="zh-CN" altLang="en-US" smtClean="0"/>
              <a:t>2018/11/4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655EDCA-2189-4435-B38B-6F3C2C044356}" type="slidenum">
              <a:rPr lang="zh-CN" altLang="en-US" smtClean="0"/>
              <a:t>‹#›</a:t>
            </a:fld>
            <a:endParaRPr lang="zh-CN" altLang="en-US"/>
          </a:p>
        </p:txBody>
      </p:sp>
    </p:spTree>
    <p:extLst>
      <p:ext uri="{BB962C8B-B14F-4D97-AF65-F5344CB8AC3E}">
        <p14:creationId xmlns:p14="http://schemas.microsoft.com/office/powerpoint/2010/main" val="3788901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17430C-5A66-4BD0-A971-34190B6C6019}"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AC173A-3DA8-4893-B28A-1E15F55C330A}" type="slidenum">
              <a:rPr lang="zh-CN" altLang="en-US" smtClean="0"/>
              <a:t>‹#›</a:t>
            </a:fld>
            <a:endParaRPr lang="zh-CN" altLang="en-US"/>
          </a:p>
        </p:txBody>
      </p:sp>
    </p:spTree>
    <p:extLst>
      <p:ext uri="{BB962C8B-B14F-4D97-AF65-F5344CB8AC3E}">
        <p14:creationId xmlns:p14="http://schemas.microsoft.com/office/powerpoint/2010/main" val="17095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16</a:t>
            </a:fld>
            <a:endParaRPr lang="zh-CN" altLang="en-US"/>
          </a:p>
        </p:txBody>
      </p:sp>
    </p:spTree>
    <p:extLst>
      <p:ext uri="{BB962C8B-B14F-4D97-AF65-F5344CB8AC3E}">
        <p14:creationId xmlns:p14="http://schemas.microsoft.com/office/powerpoint/2010/main" val="154060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a:t>
            </a:r>
            <a:endParaRPr lang="en-US" altLang="zh-CN" dirty="0" smtClean="0"/>
          </a:p>
          <a:p>
            <a:r>
              <a:rPr lang="zh-CN" altLang="en-US" dirty="0" smtClean="0"/>
              <a:t>举出界面原型设计</a:t>
            </a:r>
            <a:r>
              <a:rPr lang="zh-CN" altLang="en-US" smtClean="0"/>
              <a:t>原则中其中的</a:t>
            </a:r>
            <a:r>
              <a:rPr lang="zh-CN" altLang="en-US" dirty="0" smtClean="0"/>
              <a:t>几点</a:t>
            </a:r>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17</a:t>
            </a:fld>
            <a:endParaRPr lang="zh-CN" altLang="en-US"/>
          </a:p>
        </p:txBody>
      </p:sp>
    </p:spTree>
    <p:extLst>
      <p:ext uri="{BB962C8B-B14F-4D97-AF65-F5344CB8AC3E}">
        <p14:creationId xmlns:p14="http://schemas.microsoft.com/office/powerpoint/2010/main" val="406215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18</a:t>
            </a:fld>
            <a:endParaRPr lang="zh-CN" altLang="en-US"/>
          </a:p>
        </p:txBody>
      </p:sp>
    </p:spTree>
    <p:extLst>
      <p:ext uri="{BB962C8B-B14F-4D97-AF65-F5344CB8AC3E}">
        <p14:creationId xmlns:p14="http://schemas.microsoft.com/office/powerpoint/2010/main" val="1271289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AC173A-3DA8-4893-B28A-1E15F55C330A}" type="slidenum">
              <a:rPr lang="zh-CN" altLang="en-US" smtClean="0"/>
              <a:t>19</a:t>
            </a:fld>
            <a:endParaRPr lang="zh-CN" altLang="en-US"/>
          </a:p>
        </p:txBody>
      </p:sp>
    </p:spTree>
    <p:extLst>
      <p:ext uri="{BB962C8B-B14F-4D97-AF65-F5344CB8AC3E}">
        <p14:creationId xmlns:p14="http://schemas.microsoft.com/office/powerpoint/2010/main" val="421969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AC173A-3DA8-4893-B28A-1E15F55C330A}" type="slidenum">
              <a:rPr lang="zh-CN" altLang="en-US" smtClean="0"/>
              <a:t>29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2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3_两栏内容">
    <p:bg>
      <p:bgPr>
        <a:solidFill>
          <a:srgbClr val="F5F5F5"/>
        </a:solidFill>
        <a:effectLst/>
      </p:bgPr>
    </p:bg>
    <p:spTree>
      <p:nvGrpSpPr>
        <p:cNvPr id="1" name=""/>
        <p:cNvGrpSpPr/>
        <p:nvPr/>
      </p:nvGrpSpPr>
      <p:grpSpPr>
        <a:xfrm>
          <a:off x="0" y="0"/>
          <a:ext cx="0" cy="0"/>
          <a:chOff x="0" y="0"/>
          <a:chExt cx="0" cy="0"/>
        </a:xfrm>
      </p:grpSpPr>
      <p:sp>
        <p:nvSpPr>
          <p:cNvPr id="11" name="TextBox 15"/>
          <p:cNvSpPr txBox="1"/>
          <p:nvPr userDrawn="1"/>
        </p:nvSpPr>
        <p:spPr>
          <a:xfrm>
            <a:off x="10801374" y="405458"/>
            <a:ext cx="1072730" cy="400110"/>
          </a:xfrm>
          <a:prstGeom prst="rect">
            <a:avLst/>
          </a:prstGeom>
          <a:noFill/>
        </p:spPr>
        <p:txBody>
          <a:bodyPr wrap="none" rtlCol="0">
            <a:spAutoFit/>
          </a:bodyPr>
          <a:lstStyle/>
          <a:p>
            <a:pPr algn="ct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第</a:t>
            </a:r>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fld id="{2EEF1883-7A0E-4F66-9932-E581691AD397}" type="slidenum">
              <a:rPr lang="zh-CN" altLang="en-US" sz="2000" dirty="0" smtClean="0">
                <a:solidFill>
                  <a:schemeClr val="tx1">
                    <a:lumMod val="50000"/>
                    <a:lumOff val="50000"/>
                  </a:schemeClr>
                </a:solidFill>
                <a:latin typeface="微软雅黑" panose="020B0503020204020204" pitchFamily="34" charset="-122"/>
                <a:ea typeface="微软雅黑" panose="020B0503020204020204" pitchFamily="34" charset="-122"/>
              </a:rPr>
              <a:t>‹#›</a:t>
            </a:fld>
            <a:r>
              <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页</a:t>
            </a:r>
            <a:endParaRPr lang="zh-CN" altLang="en-US" sz="1600" b="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3" name="直接连接符 2"/>
          <p:cNvCxnSpPr/>
          <p:nvPr userDrawn="1"/>
        </p:nvCxnSpPr>
        <p:spPr>
          <a:xfrm>
            <a:off x="0" y="909514"/>
            <a:ext cx="1220073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Box 43"/>
          <p:cNvSpPr txBox="1">
            <a:spLocks noChangeArrowheads="1"/>
          </p:cNvSpPr>
          <p:nvPr userDrawn="1"/>
        </p:nvSpPr>
        <p:spPr bwMode="auto">
          <a:xfrm>
            <a:off x="2590428" y="189434"/>
            <a:ext cx="4080842" cy="52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微软雅黑" panose="020B0503020204020204" pitchFamily="34" charset="-122"/>
              </a:defRPr>
            </a:lvl1pPr>
            <a:lvl2pPr marL="742950" indent="-285750">
              <a:defRPr>
                <a:solidFill>
                  <a:schemeClr val="tx1"/>
                </a:solidFill>
                <a:latin typeface="Tahoma" panose="020B0604030504040204" pitchFamily="34" charset="0"/>
                <a:ea typeface="微软雅黑" panose="020B0503020204020204" pitchFamily="34" charset="-122"/>
              </a:defRPr>
            </a:lvl2pPr>
            <a:lvl3pPr marL="1143000" indent="-228600">
              <a:defRPr>
                <a:solidFill>
                  <a:schemeClr val="tx1"/>
                </a:solidFill>
                <a:latin typeface="Tahoma" panose="020B0604030504040204" pitchFamily="34" charset="0"/>
                <a:ea typeface="微软雅黑" panose="020B0503020204020204" pitchFamily="34" charset="-122"/>
              </a:defRPr>
            </a:lvl3pPr>
            <a:lvl4pPr marL="1600200" indent="-228600">
              <a:defRPr>
                <a:solidFill>
                  <a:schemeClr val="tx1"/>
                </a:solidFill>
                <a:latin typeface="Tahoma" panose="020B0604030504040204" pitchFamily="34" charset="0"/>
                <a:ea typeface="微软雅黑" panose="020B0503020204020204" pitchFamily="34" charset="-122"/>
              </a:defRPr>
            </a:lvl4pPr>
            <a:lvl5pPr marL="2057400" indent="-228600">
              <a:defRPr>
                <a:solidFill>
                  <a:schemeClr val="tx1"/>
                </a:solidFill>
                <a:latin typeface="Tahoma" panose="020B060403050404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Tahoma" panose="020B0604030504040204" pitchFamily="34" charset="0"/>
                <a:ea typeface="微软雅黑" panose="020B0503020204020204" pitchFamily="34" charset="-122"/>
              </a:defRPr>
            </a:lvl9pPr>
          </a:lstStyle>
          <a:p>
            <a:r>
              <a:rPr lang="zh-CN" altLang="en-US" sz="2800" b="1" dirty="0" smtClean="0">
                <a:solidFill>
                  <a:schemeClr val="tx1">
                    <a:lumMod val="75000"/>
                    <a:lumOff val="25000"/>
                  </a:schemeClr>
                </a:solidFill>
                <a:latin typeface="微软雅黑" panose="020B0503020204020204" pitchFamily="34" charset="-122"/>
              </a:rPr>
              <a:t>点击此处添加标题内容</a:t>
            </a:r>
            <a:endParaRPr lang="en-US" altLang="zh-CN" sz="2800" b="1" dirty="0">
              <a:solidFill>
                <a:schemeClr val="tx1">
                  <a:lumMod val="75000"/>
                  <a:lumOff val="25000"/>
                </a:schemeClr>
              </a:solidFill>
              <a:latin typeface="微软雅黑" panose="020B0503020204020204" pitchFamily="34" charset="-122"/>
            </a:endParaRPr>
          </a:p>
        </p:txBody>
      </p:sp>
      <p:sp>
        <p:nvSpPr>
          <p:cNvPr id="7" name="燕尾形 6"/>
          <p:cNvSpPr/>
          <p:nvPr userDrawn="1"/>
        </p:nvSpPr>
        <p:spPr>
          <a:xfrm>
            <a:off x="1586327" y="1"/>
            <a:ext cx="860084" cy="90951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
          <p:cNvSpPr txBox="1"/>
          <p:nvPr userDrawn="1"/>
        </p:nvSpPr>
        <p:spPr>
          <a:xfrm>
            <a:off x="190550" y="180723"/>
            <a:ext cx="1457450" cy="584775"/>
          </a:xfrm>
          <a:prstGeom prst="rect">
            <a:avLst/>
          </a:prstGeom>
          <a:noFill/>
        </p:spPr>
        <p:txBody>
          <a:bodyPr wrap="none" rtlCol="0">
            <a:spAutoFit/>
          </a:bodyPr>
          <a:lstStyle/>
          <a:p>
            <a:r>
              <a:rPr lang="en-US" altLang="zh-CN" sz="3200" dirty="0" smtClean="0">
                <a:solidFill>
                  <a:schemeClr val="tx2"/>
                </a:solidFill>
                <a:latin typeface="Eras Bold ITC" panose="020B0907030504020204" pitchFamily="34" charset="0"/>
                <a:ea typeface="微软雅黑" panose="020B0503020204020204" pitchFamily="34" charset="-122"/>
              </a:rPr>
              <a:t>LOGO</a:t>
            </a:r>
            <a:endParaRPr lang="zh-CN" altLang="en-US" sz="3200" dirty="0">
              <a:solidFill>
                <a:schemeClr val="tx2"/>
              </a:solidFill>
              <a:latin typeface="Eras Bold ITC" panose="020B0907030504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1_两栏内容">
    <p:bg>
      <p:bgPr>
        <a:solidFill>
          <a:srgbClr val="F5F5F5"/>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919"/>
            <a:ext cx="10361851" cy="1470366"/>
          </a:xfrm>
          <a:prstGeom prst="rect">
            <a:avLst/>
          </a:prstGeom>
        </p:spPr>
        <p:txBody>
          <a:bodyPr lIns="121917" tIns="60958" rIns="121917" bIns="60958"/>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7100"/>
            <a:ext cx="8533289" cy="1753006"/>
          </a:xfrm>
          <a:prstGeom prst="rect">
            <a:avLst/>
          </a:prstGeom>
        </p:spPr>
        <p:txBody>
          <a:bodyPr lIns="121917" tIns="60958" rIns="121917" bIns="60958"/>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2018/11/4</a:t>
            </a:fld>
            <a:endParaRPr lang="zh-CN" altLang="en-US"/>
          </a:p>
        </p:txBody>
      </p:sp>
      <p:sp>
        <p:nvSpPr>
          <p:cNvPr id="5" name="页脚占位符 4"/>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520" y="6357822"/>
            <a:ext cx="2844430" cy="365210"/>
          </a:xfrm>
          <a:prstGeom prst="rect">
            <a:avLst/>
          </a:prstGeom>
        </p:spPr>
        <p:txBody>
          <a:bodyPr lIns="121917" tIns="60958" rIns="121917" bIns="60958"/>
          <a:lstStyle/>
          <a:p>
            <a:fld id="{530820CF-B880-4189-942D-D702A7CBA730}" type="datetimeFigureOut">
              <a:rPr lang="zh-CN" altLang="en-US" smtClean="0"/>
              <a:t>2018/11/4</a:t>
            </a:fld>
            <a:endParaRPr lang="zh-CN" altLang="en-US"/>
          </a:p>
        </p:txBody>
      </p:sp>
      <p:sp>
        <p:nvSpPr>
          <p:cNvPr id="3" name="页脚占位符 2"/>
          <p:cNvSpPr>
            <a:spLocks noGrp="1"/>
          </p:cNvSpPr>
          <p:nvPr>
            <p:ph type="ftr" sz="quarter" idx="11"/>
          </p:nvPr>
        </p:nvSpPr>
        <p:spPr>
          <a:xfrm>
            <a:off x="4165058" y="6357822"/>
            <a:ext cx="3860297" cy="365210"/>
          </a:xfrm>
          <a:prstGeom prst="rect">
            <a:avLst/>
          </a:prstGeom>
        </p:spPr>
        <p:txBody>
          <a:bodyPr lIns="121917" tIns="60958" rIns="121917" bIns="60958"/>
          <a:lstStyle/>
          <a:p>
            <a:endParaRPr lang="zh-CN" altLang="en-US"/>
          </a:p>
        </p:txBody>
      </p:sp>
      <p:sp>
        <p:nvSpPr>
          <p:cNvPr id="4" name="灯片编号占位符 3"/>
          <p:cNvSpPr>
            <a:spLocks noGrp="1"/>
          </p:cNvSpPr>
          <p:nvPr>
            <p:ph type="sldNum" sz="quarter" idx="12"/>
          </p:nvPr>
        </p:nvSpPr>
        <p:spPr>
          <a:xfrm>
            <a:off x="8736463" y="6357822"/>
            <a:ext cx="2844430" cy="365210"/>
          </a:xfrm>
          <a:prstGeom prst="rect">
            <a:avLst/>
          </a:prstGeom>
        </p:spPr>
        <p:txBody>
          <a:bodyPr lIns="121917" tIns="60958" rIns="121917" bIns="60958"/>
          <a:lstStyle/>
          <a:p>
            <a:fld id="{0C913308-F349-4B6D-A68A-DD1791B4A57B}" type="slidenum">
              <a:rPr lang="zh-CN" altLang="en-US" smtClean="0"/>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slow" advClick="0" advTm="0">
    <p:wipe/>
  </p:transition>
  <p:txStyles>
    <p:titleStyle>
      <a:lvl1pPr algn="ctr" defTabSz="1088390" rtl="0" eaLnBrk="1" latinLnBrk="0" hangingPunct="1">
        <a:spcBef>
          <a:spcPct val="0"/>
        </a:spcBef>
        <a:buNone/>
        <a:defRPr sz="5200" kern="1200">
          <a:solidFill>
            <a:schemeClr val="tx1"/>
          </a:solidFill>
          <a:latin typeface="+mj-lt"/>
          <a:ea typeface="+mj-ea"/>
          <a:cs typeface="+mj-cs"/>
        </a:defRPr>
      </a:lvl1pPr>
    </p:titleStyle>
    <p:bodyStyle>
      <a:lvl1pPr marL="408305" indent="-408305" algn="l" defTabSz="108839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555" indent="-340360" algn="l" defTabSz="1088390"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805" indent="-272415" algn="l" defTabSz="108839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500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9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gif"/><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gif"/><Relationship Id="rId7"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next.36kr.com/posts/collections/1"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7.png"/><Relationship Id="rId4"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0" name="TextBox 39"/>
          <p:cNvSpPr txBox="1"/>
          <p:nvPr/>
        </p:nvSpPr>
        <p:spPr>
          <a:xfrm>
            <a:off x="3551218" y="1950572"/>
            <a:ext cx="5160010" cy="2367280"/>
          </a:xfrm>
          <a:prstGeom prst="rect">
            <a:avLst/>
          </a:prstGeom>
          <a:noFill/>
        </p:spPr>
        <p:txBody>
          <a:bodyPr wrap="none" lIns="91423" tIns="45712" rIns="91423" bIns="45712" rtlCol="0">
            <a:spAutoFit/>
          </a:bodyPr>
          <a:lstStyle/>
          <a:p>
            <a:pPr algn="ctr" fontAlgn="auto">
              <a:lnSpc>
                <a:spcPct val="200000"/>
              </a:lnSpc>
            </a:pPr>
            <a:r>
              <a:rPr lang="zh-CN" altLang="en-US" sz="5400" dirty="0" smtClean="0">
                <a:solidFill>
                  <a:srgbClr val="38B1BF"/>
                </a:solidFill>
                <a:latin typeface="微软雅黑" panose="020B0503020204020204" pitchFamily="34" charset="-122"/>
                <a:ea typeface="微软雅黑" panose="020B0503020204020204" pitchFamily="34" charset="-122"/>
              </a:rPr>
              <a:t>界面原型设计</a:t>
            </a:r>
          </a:p>
          <a:p>
            <a:pPr fontAlgn="auto">
              <a:lnSpc>
                <a:spcPct val="200000"/>
              </a:lnSpc>
            </a:pPr>
            <a:endParaRPr lang="zh-CN" altLang="en-US" sz="2000" dirty="0" smtClean="0">
              <a:solidFill>
                <a:srgbClr val="38B1BF"/>
              </a:solidFill>
              <a:latin typeface="微软雅黑" panose="020B0503020204020204" pitchFamily="34" charset="-122"/>
              <a:ea typeface="微软雅黑" panose="020B0503020204020204" pitchFamily="34" charset="-122"/>
            </a:endParaRPr>
          </a:p>
        </p:txBody>
      </p:sp>
      <p:sp>
        <p:nvSpPr>
          <p:cNvPr id="41" name="文本框 5"/>
          <p:cNvSpPr txBox="1"/>
          <p:nvPr/>
        </p:nvSpPr>
        <p:spPr>
          <a:xfrm>
            <a:off x="3796228" y="4778722"/>
            <a:ext cx="2286000" cy="382270"/>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en-US" altLang="zh-CN" sz="19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文本框 5"/>
          <p:cNvSpPr txBox="1"/>
          <p:nvPr/>
        </p:nvSpPr>
        <p:spPr>
          <a:xfrm>
            <a:off x="6358135" y="4778722"/>
            <a:ext cx="1896745" cy="382270"/>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2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2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
                                        <p:tgtEl>
                                          <p:spTgt spid="35"/>
                                        </p:tgtEl>
                                      </p:cBhvr>
                                    </p:animEffect>
                                  </p:childTnLst>
                                </p:cTn>
                              </p:par>
                            </p:childTnLst>
                          </p:cTn>
                        </p:par>
                        <p:par>
                          <p:cTn id="29" fill="hold">
                            <p:stCondLst>
                              <p:cond delay="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1+#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37"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700"/>
                                        <p:tgtEl>
                                          <p:spTgt spid="40"/>
                                        </p:tgtEl>
                                      </p:cBhvr>
                                    </p:animEffect>
                                    <p:anim calcmode="lin" valueType="num">
                                      <p:cBhvr>
                                        <p:cTn id="42" dur="700" fill="hold"/>
                                        <p:tgtEl>
                                          <p:spTgt spid="40"/>
                                        </p:tgtEl>
                                        <p:attrNameLst>
                                          <p:attrName>ppt_x</p:attrName>
                                        </p:attrNameLst>
                                      </p:cBhvr>
                                      <p:tavLst>
                                        <p:tav tm="0">
                                          <p:val>
                                            <p:strVal val="#ppt_x"/>
                                          </p:val>
                                        </p:tav>
                                        <p:tav tm="100000">
                                          <p:val>
                                            <p:strVal val="#ppt_x"/>
                                          </p:val>
                                        </p:tav>
                                      </p:tavLst>
                                    </p:anim>
                                    <p:anim calcmode="lin" valueType="num">
                                      <p:cBhvr>
                                        <p:cTn id="43" dur="630" decel="100000" fill="hold"/>
                                        <p:tgtEl>
                                          <p:spTgt spid="40"/>
                                        </p:tgtEl>
                                        <p:attrNameLst>
                                          <p:attrName>ppt_y</p:attrName>
                                        </p:attrNameLst>
                                      </p:cBhvr>
                                      <p:tavLst>
                                        <p:tav tm="0">
                                          <p:val>
                                            <p:strVal val="#ppt_y+1"/>
                                          </p:val>
                                        </p:tav>
                                        <p:tav tm="100000">
                                          <p:val>
                                            <p:strVal val="#ppt_y-.03"/>
                                          </p:val>
                                        </p:tav>
                                      </p:tavLst>
                                    </p:anim>
                                    <p:anim calcmode="lin" valueType="num">
                                      <p:cBhvr>
                                        <p:cTn id="44" dur="70" accel="100000" fill="hold">
                                          <p:stCondLst>
                                            <p:cond delay="630"/>
                                          </p:stCondLst>
                                        </p:cTn>
                                        <p:tgtEl>
                                          <p:spTgt spid="40"/>
                                        </p:tgtEl>
                                        <p:attrNameLst>
                                          <p:attrName>ppt_y</p:attrName>
                                        </p:attrNameLst>
                                      </p:cBhvr>
                                      <p:tavLst>
                                        <p:tav tm="0">
                                          <p:val>
                                            <p:strVal val="#ppt_y-.03"/>
                                          </p:val>
                                        </p:tav>
                                        <p:tav tm="100000">
                                          <p:val>
                                            <p:strVal val="#ppt_y"/>
                                          </p:val>
                                        </p:tav>
                                      </p:tavLst>
                                    </p:anim>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childTnLst>
                          </p:cTn>
                        </p:par>
                        <p:par>
                          <p:cTn id="49" fill="hold">
                            <p:stCondLst>
                              <p:cond delay="2500"/>
                            </p:stCondLst>
                            <p:childTnLst>
                              <p:par>
                                <p:cTn id="50" presetID="12" presetClass="entr" presetSubtype="4"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p:tgtEl>
                                          <p:spTgt spid="41"/>
                                        </p:tgtEl>
                                        <p:attrNameLst>
                                          <p:attrName>ppt_y</p:attrName>
                                        </p:attrNameLst>
                                      </p:cBhvr>
                                      <p:tavLst>
                                        <p:tav tm="0">
                                          <p:val>
                                            <p:strVal val="#ppt_y+#ppt_h*1.125000"/>
                                          </p:val>
                                        </p:tav>
                                        <p:tav tm="100000">
                                          <p:val>
                                            <p:strVal val="#ppt_y"/>
                                          </p:val>
                                        </p:tav>
                                      </p:tavLst>
                                    </p:anim>
                                    <p:animEffect transition="in" filter="wipe(up)">
                                      <p:cBhvr>
                                        <p:cTn id="53" dur="500"/>
                                        <p:tgtEl>
                                          <p:spTgt spid="41"/>
                                        </p:tgtEl>
                                      </p:cBhvr>
                                    </p:animEffect>
                                  </p:childTnLst>
                                </p:cTn>
                              </p:par>
                            </p:childTnLst>
                          </p:cTn>
                        </p:par>
                        <p:par>
                          <p:cTn id="54" fill="hold">
                            <p:stCondLst>
                              <p:cond delay="3000"/>
                            </p:stCondLst>
                            <p:childTnLst>
                              <p:par>
                                <p:cTn id="55" presetID="12" presetClass="entr" presetSubtype="4"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p:tgtEl>
                                          <p:spTgt spid="43"/>
                                        </p:tgtEl>
                                        <p:attrNameLst>
                                          <p:attrName>ppt_y</p:attrName>
                                        </p:attrNameLst>
                                      </p:cBhvr>
                                      <p:tavLst>
                                        <p:tav tm="0">
                                          <p:val>
                                            <p:strVal val="#ppt_y+#ppt_h*1.125000"/>
                                          </p:val>
                                        </p:tav>
                                        <p:tav tm="100000">
                                          <p:val>
                                            <p:strVal val="#ppt_y"/>
                                          </p:val>
                                        </p:tav>
                                      </p:tavLst>
                                    </p:anim>
                                    <p:animEffect transition="in" filter="wipe(up)">
                                      <p:cBhvr>
                                        <p:cTn id="5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p:bldP spid="41" grpId="0"/>
      <p:bldP spid="4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370193"/>
            </a:xfrm>
            <a:prstGeom prst="rect">
              <a:avLst/>
            </a:prstGeom>
          </p:spPr>
          <p:txBody>
            <a:bodyPr wrap="square">
              <a:spAutoFit/>
            </a:bodyPr>
            <a:lstStyle/>
            <a:p>
              <a:r>
                <a:rPr lang="en-US" altLang="zh-CN" sz="2400" dirty="0" smtClean="0"/>
                <a:t>	</a:t>
              </a:r>
              <a:r>
                <a:rPr lang="zh-CN" altLang="en-US" sz="2400" dirty="0" smtClean="0"/>
                <a:t>根据</a:t>
              </a:r>
              <a:r>
                <a:rPr lang="zh-CN" altLang="en-US" sz="2400" dirty="0"/>
                <a:t>调查报告显示，大约</a:t>
              </a:r>
              <a:r>
                <a:rPr lang="en-US" altLang="zh-CN" sz="2400" dirty="0"/>
                <a:t>60%</a:t>
              </a:r>
              <a:r>
                <a:rPr lang="zh-CN" altLang="en-US" sz="2400" dirty="0"/>
                <a:t>的软件开发不是失败，就是超预算、延期或功能不够强大。软件失败或亏损的三大主要原因是：缺乏使用者的参与、需求或规格不完整、需求或规格变更。传统的需求管理工具或工作表中所储存的数千个需求与上百页的文件早已不合时宜。现在，这些需求管理工具或工作表不适用于目前快速发展的环境。而</a:t>
              </a:r>
              <a:r>
                <a:rPr lang="zh-CN" altLang="en-US" sz="2400" dirty="0">
                  <a:solidFill>
                    <a:srgbClr val="FF0000"/>
                  </a:solidFill>
                </a:rPr>
                <a:t>制作原型是一个有效的简化文档编制、吸引使用者参与、早期辨认需求遗漏、将外在需求风险降到最低的方法</a:t>
              </a:r>
              <a:r>
                <a:rPr lang="zh-CN" altLang="en-US" sz="2400" dirty="0"/>
                <a:t>。将大量文字性文档转变为带有注释与互动性的可视画面更能吸引利益相关者与使用者的注意，让用户在软件开始投入编码前就再次核实确认需求。</a:t>
              </a: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2317541597"/>
      </p:ext>
    </p:extLst>
  </p:cSld>
  <p:clrMapOvr>
    <a:masterClrMapping/>
  </p:clrMapOvr>
  <p:transition spd="slow" advClick="0" advTm="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912558"/>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为什么要建立界面原型（动机）</a:t>
            </a:r>
            <a:endParaRPr lang="zh-CN" altLang="zh-CN" sz="2665" dirty="0">
              <a:solidFill>
                <a:srgbClr val="183A5D"/>
              </a:solidFill>
              <a:latin typeface="微软雅黑" panose="020B0503020204020204" pitchFamily="34" charset="-122"/>
              <a:ea typeface="微软雅黑" panose="020B0503020204020204" pitchFamily="34" charset="-122"/>
            </a:endParaRPr>
          </a:p>
          <a:p>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461671"/>
            </a:xfrm>
            <a:prstGeom prst="rect">
              <a:avLst/>
            </a:prstGeom>
          </p:spPr>
          <p:txBody>
            <a:bodyPr wrap="square">
              <a:spAutoFit/>
            </a:bodyPr>
            <a:lstStyle/>
            <a:p>
              <a:r>
                <a:rPr lang="en-US" altLang="zh-CN" sz="2400" dirty="0" smtClean="0"/>
                <a:t>	</a:t>
              </a:r>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14" name="矩形 13"/>
          <p:cNvSpPr/>
          <p:nvPr/>
        </p:nvSpPr>
        <p:spPr>
          <a:xfrm>
            <a:off x="412384" y="2349674"/>
            <a:ext cx="11011414" cy="2677656"/>
          </a:xfrm>
          <a:prstGeom prst="rect">
            <a:avLst/>
          </a:prstGeom>
        </p:spPr>
        <p:txBody>
          <a:bodyPr wrap="square">
            <a:spAutoFit/>
          </a:bodyPr>
          <a:lstStyle/>
          <a:p>
            <a:r>
              <a:rPr lang="en-US" altLang="zh-CN" dirty="0" smtClean="0"/>
              <a:t>	</a:t>
            </a:r>
            <a:r>
              <a:rPr lang="zh-CN" altLang="en-US" sz="2400" dirty="0" smtClean="0"/>
              <a:t>原型</a:t>
            </a:r>
            <a:r>
              <a:rPr lang="zh-CN" altLang="en-US" sz="2400" dirty="0"/>
              <a:t>设计能够在表现层将设计合成一个逻辑整体，客户能和你一起看到未来交互的软件蓝图、功能和效果，获得较真实的感受，在不断讨论的基础上完善未来的设计思想。在深入调整前就收集反馈。编码的代价是很大的，系统重构的代价更大，可能会导致项目目标无法完成。但是在原型中修改一些重要的的交互行为或布局等所花费的也只是一点点沟通时间，并且通常一个人就能对原型进行构建和维护，不会打断其他进度。</a:t>
            </a:r>
            <a:r>
              <a:rPr lang="zh-CN" altLang="en-US" sz="2400" dirty="0">
                <a:solidFill>
                  <a:srgbClr val="FF0000"/>
                </a:solidFill>
              </a:rPr>
              <a:t>总的来说，我们使用原型的根本目的不是为了交付，而是沟通、测试、修改、解决不确定因素。</a:t>
            </a:r>
          </a:p>
        </p:txBody>
      </p:sp>
    </p:spTree>
    <p:extLst>
      <p:ext uri="{BB962C8B-B14F-4D97-AF65-F5344CB8AC3E}">
        <p14:creationId xmlns:p14="http://schemas.microsoft.com/office/powerpoint/2010/main" val="1199320673"/>
      </p:ext>
    </p:extLst>
  </p:cSld>
  <p:clrMapOvr>
    <a:masterClrMapping/>
  </p:clrMapOvr>
  <p:transition spd="slow" advClick="0" advTm="0">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r>
              <a:rPr lang="en-US" altLang="zh-CN" sz="2665" baseline="-25000" dirty="0" smtClean="0">
                <a:solidFill>
                  <a:srgbClr val="183A5D"/>
                </a:solidFill>
                <a:latin typeface="微软雅黑" panose="020B0503020204020204" pitchFamily="34" charset="-122"/>
                <a:ea typeface="微软雅黑" panose="020B0503020204020204" pitchFamily="34" charset="-122"/>
              </a:rPr>
              <a:t>[4][5]</a:t>
            </a:r>
            <a:endParaRPr lang="zh-CN"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5" y="1269365"/>
            <a:ext cx="11276965" cy="4896485"/>
            <a:chOff x="237030" y="1269554"/>
            <a:chExt cx="7776864" cy="4896544"/>
          </a:xfrm>
        </p:grpSpPr>
        <p:sp>
          <p:nvSpPr>
            <p:cNvPr id="16" name="矩形 15"/>
            <p:cNvSpPr/>
            <p:nvPr/>
          </p:nvSpPr>
          <p:spPr>
            <a:xfrm>
              <a:off x="339939" y="1985208"/>
              <a:ext cx="7673955" cy="4062700"/>
            </a:xfrm>
            <a:prstGeom prst="rect">
              <a:avLst/>
            </a:prstGeom>
          </p:spPr>
          <p:txBody>
            <a:bodyPr wrap="square">
              <a:spAutoFit/>
            </a:bodyPr>
            <a:lstStyle/>
            <a:p>
              <a:r>
                <a:rPr lang="zh-CN" altLang="en-US" dirty="0"/>
                <a:t>在设计一个移动端的应用程序时，我们应该牢记在心的最重要的一件事情就是务必要确保你的程序是</a:t>
              </a:r>
              <a:r>
                <a:rPr lang="zh-CN" altLang="en-US" dirty="0">
                  <a:solidFill>
                    <a:srgbClr val="FF0000"/>
                  </a:solidFill>
                </a:rPr>
                <a:t>有用且直观</a:t>
              </a:r>
              <a:r>
                <a:rPr lang="zh-CN" altLang="en-US" dirty="0"/>
                <a:t>的。如果这个程序没有用处，那么对用户来讲就没有任何的实际价值，自然地也就没有人有任何理由去使用它。而如果这个程序有用但需要用户付出大量的学习成本，用户自然也是不会愿意去投入学习的。</a:t>
              </a:r>
              <a:r>
                <a:rPr lang="en-US" altLang="zh-CN" sz="2400" dirty="0" smtClean="0"/>
                <a:t>	</a:t>
              </a:r>
              <a:endParaRPr lang="en-US" altLang="zh-CN" sz="2400" dirty="0" smtClean="0"/>
            </a:p>
            <a:p>
              <a:endParaRPr lang="en-US" altLang="zh-CN" sz="2400" dirty="0" smtClean="0"/>
            </a:p>
            <a:p>
              <a:r>
                <a:rPr lang="zh-CN" altLang="en-US" dirty="0"/>
                <a:t>为了达到可用性目的，应用程序应该是</a:t>
              </a:r>
              <a:r>
                <a:rPr lang="zh-CN" altLang="en-US" dirty="0">
                  <a:solidFill>
                    <a:srgbClr val="FF0000"/>
                  </a:solidFill>
                </a:rPr>
                <a:t>以用户为中心</a:t>
              </a:r>
              <a:r>
                <a:rPr lang="zh-CN" altLang="en-US" dirty="0"/>
                <a:t>的。用户之所以安装你的程序是因为他们需要解决某个紧迫的问题，也就是说，你的程序一定是要有实际用途的。你要仔细考虑用户会是如何按着它们的方式尝试去完成自己的目标需求的</a:t>
              </a:r>
              <a:r>
                <a:rPr lang="zh-CN" altLang="en-US" dirty="0" smtClean="0"/>
                <a:t>。</a:t>
              </a:r>
              <a:endParaRPr lang="en-US" altLang="zh-CN" dirty="0" smtClean="0"/>
            </a:p>
            <a:p>
              <a:endParaRPr lang="zh-CN" altLang="en-US" dirty="0"/>
            </a:p>
            <a:p>
              <a:r>
                <a:rPr lang="zh-CN" altLang="en-US" dirty="0">
                  <a:solidFill>
                    <a:srgbClr val="FF0000"/>
                  </a:solidFill>
                </a:rPr>
                <a:t>赋予界面足够的清晰度</a:t>
              </a:r>
              <a:r>
                <a:rPr lang="zh-CN" altLang="en-US" dirty="0"/>
                <a:t>。为了有效使用他们面对的用户界面，人们首先必须意识到这个界面是干吗用的又该怎么使用它。因此，在考虑界面是否还要清晰时绝不要犹豫。</a:t>
              </a:r>
            </a:p>
            <a:p>
              <a:endParaRPr lang="zh-CN" altLang="en-US" b="0" i="0" dirty="0">
                <a:solidFill>
                  <a:srgbClr val="000000"/>
                </a:solidFill>
                <a:effectLst/>
                <a:latin typeface="Verdana" panose="020B0604030504040204" pitchFamily="34" charset="0"/>
              </a:endParaRPr>
            </a:p>
          </p:txBody>
        </p:sp>
        <p:grpSp>
          <p:nvGrpSpPr>
            <p:cNvPr id="17" name="组合 16"/>
            <p:cNvGrpSpPr/>
            <p:nvPr/>
          </p:nvGrpSpPr>
          <p:grpSpPr>
            <a:xfrm>
              <a:off x="237030" y="1269554"/>
              <a:ext cx="7776864" cy="4896544"/>
              <a:chOff x="1285643" y="1772435"/>
              <a:chExt cx="7135479" cy="3572664"/>
            </a:xfrm>
          </p:grpSpPr>
          <p:sp>
            <p:nvSpPr>
              <p:cNvPr id="18" name="矩形 1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extLst>
      <p:ext uri="{BB962C8B-B14F-4D97-AF65-F5344CB8AC3E}">
        <p14:creationId xmlns:p14="http://schemas.microsoft.com/office/powerpoint/2010/main" val="688595705"/>
      </p:ext>
    </p:extLst>
  </p:cSld>
  <p:clrMapOvr>
    <a:masterClrMapping/>
  </p:clrMapOvr>
  <p:transition spd="slow" advClick="0" advTm="0">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683656"/>
              <a:ext cx="6216187" cy="4470857"/>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409810" y="1277664"/>
                <a:ext cx="1261884"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减少混乱</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4031873"/>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对于用户体验来说，用户的注意力无疑是一种非常宝贵的资源，而你的设计应该合理地分配这一资源。如果你的用户界面承载了诸如按钮、图片、文本等诸多杂乱的信息，势必导致信息过载给用户带来压力</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有一句出自 </a:t>
              </a:r>
              <a:r>
                <a:rPr lang="en-US" altLang="zh-CN" sz="1600" dirty="0">
                  <a:solidFill>
                    <a:srgbClr val="2E2E2E"/>
                  </a:solidFill>
                  <a:latin typeface="+mn-ea"/>
                  <a:cs typeface="Courier New" panose="02070309020205020404" pitchFamily="49" charset="0"/>
                </a:rPr>
                <a:t>Antoine de Saint-</a:t>
              </a:r>
              <a:r>
                <a:rPr lang="en-US" altLang="zh-CN" sz="1600" dirty="0" err="1">
                  <a:solidFill>
                    <a:srgbClr val="2E2E2E"/>
                  </a:solidFill>
                  <a:latin typeface="+mn-ea"/>
                  <a:cs typeface="Courier New" panose="02070309020205020404" pitchFamily="49" charset="0"/>
                </a:rPr>
                <a:t>Exupéry</a:t>
              </a:r>
              <a:r>
                <a:rPr lang="en-US" altLang="zh-CN" sz="1600" dirty="0">
                  <a:solidFill>
                    <a:srgbClr val="2E2E2E"/>
                  </a:solidFill>
                  <a:latin typeface="+mn-ea"/>
                  <a:cs typeface="Courier New" panose="02070309020205020404" pitchFamily="49" charset="0"/>
                </a:rPr>
                <a:t> </a:t>
              </a:r>
              <a:r>
                <a:rPr lang="zh-CN" altLang="en-US" sz="1600" dirty="0">
                  <a:solidFill>
                    <a:srgbClr val="2E2E2E"/>
                  </a:solidFill>
                  <a:latin typeface="+mn-ea"/>
                  <a:cs typeface="Courier New" panose="02070309020205020404" pitchFamily="49" charset="0"/>
                </a:rPr>
                <a:t>得著名的短语，即”达到完美，并不是好得不能再好，而是好得一点都不多余。” 类似的，在移动设计中，摆脱掉一切并非绝对必要的信息是非常重要的，因为其减少了混乱，而提升了用户的</a:t>
              </a:r>
              <a:r>
                <a:rPr lang="zh-CN" altLang="en-US" sz="1600" dirty="0" smtClean="0">
                  <a:solidFill>
                    <a:srgbClr val="2E2E2E"/>
                  </a:solidFill>
                  <a:latin typeface="+mn-ea"/>
                  <a:cs typeface="Courier New" panose="02070309020205020404" pitchFamily="49" charset="0"/>
                </a:rPr>
                <a:t>理解</a:t>
              </a:r>
              <a:endParaRPr lang="en-US" altLang="zh-CN" sz="1600" dirty="0" smtClean="0">
                <a:solidFill>
                  <a:srgbClr val="2E2E2E"/>
                </a:solidFill>
                <a:latin typeface="+mn-ea"/>
                <a:cs typeface="Courier New" panose="02070309020205020404" pitchFamily="49" charset="0"/>
              </a:endParaRPr>
            </a:p>
            <a:p>
              <a:endParaRPr lang="en-US" altLang="zh-CN" sz="1600" dirty="0" smtClean="0">
                <a:solidFill>
                  <a:srgbClr val="2E2E2E"/>
                </a:solidFill>
                <a:latin typeface="+mn-ea"/>
                <a:cs typeface="Courier New" panose="02070309020205020404" pitchFamily="49" charset="0"/>
              </a:endParaRPr>
            </a:p>
            <a:p>
              <a:r>
                <a:rPr lang="zh-CN" altLang="en-US" sz="1600" dirty="0">
                  <a:latin typeface="+mn-ea"/>
                </a:rPr>
                <a:t>有一条简单的经验法则</a:t>
              </a:r>
              <a:r>
                <a:rPr lang="en-US" altLang="zh-CN" sz="1600" dirty="0">
                  <a:latin typeface="+mn-ea"/>
                </a:rPr>
                <a:t>:</a:t>
              </a:r>
              <a:r>
                <a:rPr lang="zh-CN" altLang="en-US" sz="1600" dirty="0">
                  <a:latin typeface="+mn-ea"/>
                </a:rPr>
                <a:t>每一个屏幕应该仅保存一个重要的动作。对于你的程序而言，其每一屏都应该向那些使用它的用户提供一个有实际价值的独立动作。这使的它易于学习，易于使用，易于在必要的时候加入或创建。相比于一个凌乱的屏幕，</a:t>
              </a:r>
              <a:r>
                <a:rPr lang="en-US" altLang="zh-CN" sz="1600" dirty="0">
                  <a:latin typeface="+mn-ea"/>
                </a:rPr>
                <a:t>100</a:t>
              </a:r>
              <a:r>
                <a:rPr lang="zh-CN" altLang="en-US" sz="1600" dirty="0">
                  <a:latin typeface="+mn-ea"/>
                </a:rPr>
                <a:t>个清晰的屏幕才是更可取的。</a:t>
              </a:r>
              <a:endParaRPr lang="zh-CN" altLang="en-US" sz="1600" dirty="0">
                <a:solidFill>
                  <a:srgbClr val="2E2E2E"/>
                </a:solidFill>
                <a:latin typeface="+mn-ea"/>
                <a:cs typeface="Courier New" panose="02070309020205020404" pitchFamily="49" charset="0"/>
              </a:endParaRPr>
            </a:p>
          </p:txBody>
        </p:sp>
      </p:grpSp>
      <p:grpSp>
        <p:nvGrpSpPr>
          <p:cNvPr id="23" name="组合 22"/>
          <p:cNvGrpSpPr/>
          <p:nvPr/>
        </p:nvGrpSpPr>
        <p:grpSpPr>
          <a:xfrm>
            <a:off x="236856" y="1246931"/>
            <a:ext cx="9962806" cy="4918920"/>
            <a:chOff x="236856" y="1246931"/>
            <a:chExt cx="9934722" cy="4918920"/>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57" y="1683656"/>
              <a:ext cx="2512621" cy="4470857"/>
            </a:xfrm>
            <a:prstGeom prst="rect">
              <a:avLst/>
            </a:prstGeom>
          </p:spPr>
        </p:pic>
        <p:grpSp>
          <p:nvGrpSpPr>
            <p:cNvPr id="25" name="组合 24"/>
            <p:cNvGrpSpPr/>
            <p:nvPr/>
          </p:nvGrpSpPr>
          <p:grpSpPr>
            <a:xfrm>
              <a:off x="236856" y="1246931"/>
              <a:ext cx="5426302" cy="4918920"/>
              <a:chOff x="236856" y="1246931"/>
              <a:chExt cx="5426302" cy="4918920"/>
            </a:xfrm>
          </p:grpSpPr>
          <p:grpSp>
            <p:nvGrpSpPr>
              <p:cNvPr id="27" name="组合 26"/>
              <p:cNvGrpSpPr/>
              <p:nvPr/>
            </p:nvGrpSpPr>
            <p:grpSpPr>
              <a:xfrm>
                <a:off x="236856" y="1246931"/>
                <a:ext cx="5426302" cy="4918920"/>
                <a:chOff x="237031" y="1247120"/>
                <a:chExt cx="7776863" cy="4918979"/>
              </a:xfrm>
            </p:grpSpPr>
            <p:sp>
              <p:nvSpPr>
                <p:cNvPr id="29" name="矩形 2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0" name="组合 29"/>
                <p:cNvGrpSpPr/>
                <p:nvPr/>
              </p:nvGrpSpPr>
              <p:grpSpPr>
                <a:xfrm>
                  <a:off x="237031" y="1247120"/>
                  <a:ext cx="7776863" cy="4918979"/>
                  <a:chOff x="1285644" y="1756066"/>
                  <a:chExt cx="7135478" cy="3589033"/>
                </a:xfrm>
              </p:grpSpPr>
              <p:sp>
                <p:nvSpPr>
                  <p:cNvPr id="31" name="矩形 3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矩形 31"/>
                  <p:cNvSpPr/>
                  <p:nvPr/>
                </p:nvSpPr>
                <p:spPr>
                  <a:xfrm>
                    <a:off x="1285644" y="1756066"/>
                    <a:ext cx="211421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8" name="矩形 27"/>
              <p:cNvSpPr/>
              <p:nvPr/>
            </p:nvSpPr>
            <p:spPr>
              <a:xfrm>
                <a:off x="409810" y="1277664"/>
                <a:ext cx="1261884"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减少混乱</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26" name="矩形 25"/>
            <p:cNvSpPr/>
            <p:nvPr/>
          </p:nvSpPr>
          <p:spPr>
            <a:xfrm>
              <a:off x="255906" y="1790269"/>
              <a:ext cx="5326896" cy="1077218"/>
            </a:xfrm>
            <a:prstGeom prst="rect">
              <a:avLst/>
            </a:prstGeom>
          </p:spPr>
          <p:txBody>
            <a:bodyPr wrap="square">
              <a:spAutoFit/>
            </a:bodyPr>
            <a:lstStyle/>
            <a:p>
              <a:r>
                <a:rPr lang="zh-CN" altLang="en-US" sz="1600" dirty="0">
                  <a:latin typeface="+mn-ea"/>
                </a:rPr>
                <a:t>拿 </a:t>
              </a:r>
              <a:r>
                <a:rPr lang="en-US" altLang="zh-CN" sz="1600" dirty="0">
                  <a:latin typeface="+mn-ea"/>
                </a:rPr>
                <a:t>Uber </a:t>
              </a:r>
              <a:r>
                <a:rPr lang="zh-CN" altLang="en-US" sz="1600" dirty="0">
                  <a:latin typeface="+mn-ea"/>
                </a:rPr>
                <a:t>来说，</a:t>
              </a:r>
              <a:r>
                <a:rPr lang="en-US" altLang="zh-CN" sz="1600" dirty="0">
                  <a:latin typeface="+mn-ea"/>
                </a:rPr>
                <a:t>Uber</a:t>
              </a:r>
              <a:r>
                <a:rPr lang="zh-CN" altLang="en-US" sz="1600" dirty="0">
                  <a:latin typeface="+mn-ea"/>
                </a:rPr>
                <a:t>清楚地知道用户使用他们应用程序的目的是叫到一辆车，所以程序中并没有覆盖太多信息： 它能够基于地理数据自动定位用户的所在位置，唯一需要用户去做的事情就只是选择上车位置。</a:t>
              </a:r>
              <a:endParaRPr lang="zh-CN" altLang="en-US" sz="1600" dirty="0">
                <a:solidFill>
                  <a:srgbClr val="2E2E2E"/>
                </a:solidFill>
                <a:latin typeface="+mn-ea"/>
                <a:cs typeface="Courier New" panose="02070309020205020404" pitchFamily="49" charset="0"/>
              </a:endParaRPr>
            </a:p>
          </p:txBody>
        </p:sp>
      </p:grpSp>
      <p:grpSp>
        <p:nvGrpSpPr>
          <p:cNvPr id="43" name="组合 42"/>
          <p:cNvGrpSpPr/>
          <p:nvPr/>
        </p:nvGrpSpPr>
        <p:grpSpPr>
          <a:xfrm>
            <a:off x="236856" y="1247178"/>
            <a:ext cx="10133066" cy="4918920"/>
            <a:chOff x="236856" y="1246931"/>
            <a:chExt cx="10133066" cy="4918920"/>
          </a:xfrm>
        </p:grpSpPr>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0612" y="1683656"/>
              <a:ext cx="2909310" cy="4470857"/>
            </a:xfrm>
            <a:prstGeom prst="rect">
              <a:avLst/>
            </a:prstGeom>
          </p:spPr>
        </p:pic>
        <p:grpSp>
          <p:nvGrpSpPr>
            <p:cNvPr id="45" name="组合 44"/>
            <p:cNvGrpSpPr/>
            <p:nvPr/>
          </p:nvGrpSpPr>
          <p:grpSpPr>
            <a:xfrm>
              <a:off x="236856" y="1246931"/>
              <a:ext cx="5426302" cy="4918920"/>
              <a:chOff x="236856" y="1246931"/>
              <a:chExt cx="5426302" cy="4918920"/>
            </a:xfrm>
          </p:grpSpPr>
          <p:grpSp>
            <p:nvGrpSpPr>
              <p:cNvPr id="47" name="组合 46"/>
              <p:cNvGrpSpPr/>
              <p:nvPr/>
            </p:nvGrpSpPr>
            <p:grpSpPr>
              <a:xfrm>
                <a:off x="236856" y="1246931"/>
                <a:ext cx="5426302" cy="4918920"/>
                <a:chOff x="237031" y="1247120"/>
                <a:chExt cx="7776863" cy="4918979"/>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0" name="组合 49"/>
                <p:cNvGrpSpPr/>
                <p:nvPr/>
              </p:nvGrpSpPr>
              <p:grpSpPr>
                <a:xfrm>
                  <a:off x="237031" y="1247120"/>
                  <a:ext cx="7776863" cy="4918979"/>
                  <a:chOff x="1285644" y="1756066"/>
                  <a:chExt cx="7135478" cy="3589033"/>
                </a:xfrm>
              </p:grpSpPr>
              <p:sp>
                <p:nvSpPr>
                  <p:cNvPr id="51" name="矩形 5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285644" y="1756066"/>
                    <a:ext cx="284067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48" name="矩形 47"/>
              <p:cNvSpPr/>
              <p:nvPr/>
            </p:nvSpPr>
            <p:spPr>
              <a:xfrm>
                <a:off x="255906" y="1276454"/>
                <a:ext cx="2069797"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使导航不言自明</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46" name="矩形 45"/>
            <p:cNvSpPr/>
            <p:nvPr/>
          </p:nvSpPr>
          <p:spPr>
            <a:xfrm>
              <a:off x="255906" y="1903147"/>
              <a:ext cx="5326896" cy="4031873"/>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对任何应用程序来说，帮助用户导航前往正确的地方都是相当重要的一件事情。优秀的导航设计就好比指导用户旅程的一只无形的手。毕竟，如果用户都发现不了，那么再酷的功能特性或最最吸引人的内容也是没用的。优秀的移动导航遵循以下</a:t>
              </a:r>
              <a:r>
                <a:rPr lang="zh-CN" altLang="en-US" sz="1600" dirty="0" smtClean="0">
                  <a:solidFill>
                    <a:srgbClr val="2E2E2E"/>
                  </a:solidFill>
                  <a:latin typeface="+mn-ea"/>
                  <a:cs typeface="Courier New" panose="02070309020205020404" pitchFamily="49" charset="0"/>
                </a:rPr>
                <a:t>基本原则：</a:t>
              </a:r>
              <a:endParaRPr lang="en-US" altLang="zh-CN" sz="1600" dirty="0" smtClean="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a:t>
              </a:r>
              <a:r>
                <a:rPr lang="en-US" altLang="zh-CN" sz="1600" dirty="0">
                  <a:solidFill>
                    <a:srgbClr val="2E2E2E"/>
                  </a:solidFill>
                  <a:latin typeface="+mn-ea"/>
                  <a:cs typeface="Courier New" panose="02070309020205020404" pitchFamily="49" charset="0"/>
                </a:rPr>
                <a:t>1</a:t>
              </a:r>
              <a:r>
                <a:rPr lang="zh-CN" altLang="en-US"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导航必须是连贯的。</a:t>
              </a:r>
              <a:r>
                <a:rPr lang="zh-CN" altLang="en-US" sz="1600" dirty="0">
                  <a:solidFill>
                    <a:srgbClr val="2E2E2E"/>
                  </a:solidFill>
                  <a:latin typeface="+mn-ea"/>
                  <a:cs typeface="Courier New" panose="02070309020205020404" pitchFamily="49" charset="0"/>
                </a:rPr>
                <a:t>首先，你应该使用恰当的标识物（正确的视觉隐喻），这样导航元素就不需要额外的解释说明用户就能理解，其次，要确保每个导航元素（如图表）指向了正确的目的地</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a:t>
              </a:r>
              <a:r>
                <a:rPr lang="en-US" altLang="zh-CN" sz="1600" dirty="0">
                  <a:solidFill>
                    <a:srgbClr val="2E2E2E"/>
                  </a:solidFill>
                  <a:latin typeface="+mn-ea"/>
                  <a:cs typeface="Courier New" panose="02070309020205020404" pitchFamily="49" charset="0"/>
                </a:rPr>
                <a:t>2</a:t>
              </a:r>
              <a:r>
                <a:rPr lang="zh-CN" altLang="en-US"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导航必须保持一致性。</a:t>
              </a:r>
              <a:r>
                <a:rPr lang="zh-CN" altLang="en-US" sz="1600" dirty="0">
                  <a:solidFill>
                    <a:srgbClr val="2E2E2E"/>
                  </a:solidFill>
                  <a:latin typeface="+mn-ea"/>
                  <a:cs typeface="Courier New" panose="02070309020205020404" pitchFamily="49" charset="0"/>
                </a:rPr>
                <a:t>在不同页面中，千万不要把导航控件移动到不同的位置或者隐藏起来。这样会很容易使用户迷失掉的</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a:t>
              </a:r>
              <a:r>
                <a:rPr lang="en-US" altLang="zh-CN" sz="1600" dirty="0">
                  <a:solidFill>
                    <a:srgbClr val="2E2E2E"/>
                  </a:solidFill>
                  <a:latin typeface="+mn-ea"/>
                  <a:cs typeface="Courier New" panose="02070309020205020404" pitchFamily="49" charset="0"/>
                </a:rPr>
                <a:t>3</a:t>
              </a:r>
              <a:r>
                <a:rPr lang="zh-CN" altLang="en-US"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导航应该传达出用户当前的位置。</a:t>
              </a:r>
              <a:r>
                <a:rPr lang="zh-CN" altLang="en-US" sz="1600" dirty="0">
                  <a:solidFill>
                    <a:srgbClr val="2E2E2E"/>
                  </a:solidFill>
                  <a:latin typeface="+mn-ea"/>
                  <a:cs typeface="Courier New" panose="02070309020205020404" pitchFamily="49" charset="0"/>
                </a:rPr>
                <a:t>无法表明当前位置可能是我们在应用程序菜单中最常看到的一个问题。“我在哪里？” 是用户要成功的导航前必须回答的基本问题之一。</a:t>
              </a:r>
            </a:p>
          </p:txBody>
        </p:sp>
      </p:grpSp>
      <p:grpSp>
        <p:nvGrpSpPr>
          <p:cNvPr id="60" name="组合 59"/>
          <p:cNvGrpSpPr/>
          <p:nvPr/>
        </p:nvGrpSpPr>
        <p:grpSpPr>
          <a:xfrm>
            <a:off x="210612" y="1247178"/>
            <a:ext cx="10925154" cy="4918920"/>
            <a:chOff x="236856" y="1246931"/>
            <a:chExt cx="10925154" cy="4918920"/>
          </a:xfrm>
        </p:grpSpPr>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7294" y="1687415"/>
              <a:ext cx="4274716" cy="4465213"/>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66" name="矩形 6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67" name="组合 66"/>
                <p:cNvGrpSpPr/>
                <p:nvPr/>
              </p:nvGrpSpPr>
              <p:grpSpPr>
                <a:xfrm>
                  <a:off x="237031" y="1247120"/>
                  <a:ext cx="7776863" cy="4918979"/>
                  <a:chOff x="1285644" y="1756066"/>
                  <a:chExt cx="7135478" cy="3589033"/>
                </a:xfrm>
              </p:grpSpPr>
              <p:sp>
                <p:nvSpPr>
                  <p:cNvPr id="68" name="矩形 6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矩形 68"/>
                  <p:cNvSpPr/>
                  <p:nvPr/>
                </p:nvSpPr>
                <p:spPr>
                  <a:xfrm>
                    <a:off x="1285644" y="1756066"/>
                    <a:ext cx="451744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5906" y="1276454"/>
                <a:ext cx="3416320"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基于内容的卡片式导航模式</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55906" y="1903147"/>
              <a:ext cx="5326896" cy="3539430"/>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不管你想在你的应用或者网页中呈现什么样的内容，你总是希望你的用户能够仅可能方便、完整地体验到它们。基于内容的导航模式的思路在于，尽量让内容的概述和详情两种状态能够无缝地切换，而卡片式设计和这种设计模式最为搭配，因为</a:t>
              </a:r>
              <a:r>
                <a:rPr lang="zh-CN" altLang="en-US" sz="1600" dirty="0">
                  <a:solidFill>
                    <a:srgbClr val="FF0000"/>
                  </a:solidFill>
                  <a:latin typeface="+mn-ea"/>
                  <a:cs typeface="Courier New" panose="02070309020205020404" pitchFamily="49" charset="0"/>
                </a:rPr>
                <a:t>卡片式设计能够统一而自由地组织内容</a:t>
              </a:r>
              <a:r>
                <a:rPr lang="zh-CN" altLang="en-US" sz="1600" dirty="0">
                  <a:solidFill>
                    <a:srgbClr val="2E2E2E"/>
                  </a:solidFill>
                  <a:latin typeface="+mn-ea"/>
                  <a:cs typeface="Courier New" panose="02070309020205020404" pitchFamily="49" charset="0"/>
                </a:rPr>
                <a:t>，并且很容易消化大量不同类型的内容</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en-US" altLang="zh-CN"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卡片将用户划分成更有意义的区块</a:t>
              </a:r>
              <a:r>
                <a:rPr lang="zh-CN" altLang="en-US" sz="1600" dirty="0">
                  <a:solidFill>
                    <a:srgbClr val="2E2E2E"/>
                  </a:solidFill>
                  <a:latin typeface="+mn-ea"/>
                  <a:cs typeface="Courier New" panose="02070309020205020404" pitchFamily="49" charset="0"/>
                </a:rPr>
                <a:t>，让屏幕的利用率更高。就像不同的文本段落组成文章一样，卡片式设计将不同类型的内容用卡片承载着，构成连贯的信息流</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zh-CN" altLang="en-US" sz="1600" dirty="0">
                <a:solidFill>
                  <a:srgbClr val="2E2E2E"/>
                </a:solidFill>
                <a:latin typeface="+mn-ea"/>
                <a:cs typeface="Courier New" panose="02070309020205020404" pitchFamily="49" charset="0"/>
              </a:endParaRPr>
            </a:p>
            <a:p>
              <a:r>
                <a:rPr lang="en-US" altLang="zh-CN" sz="1600" dirty="0">
                  <a:solidFill>
                    <a:srgbClr val="2E2E2E"/>
                  </a:solidFill>
                  <a:latin typeface="+mn-ea"/>
                  <a:cs typeface="Courier New" panose="02070309020205020404" pitchFamily="49" charset="0"/>
                </a:rPr>
                <a:t>·</a:t>
              </a:r>
              <a:r>
                <a:rPr lang="zh-CN" altLang="en-US" sz="1600" dirty="0">
                  <a:solidFill>
                    <a:srgbClr val="FF0000"/>
                  </a:solidFill>
                  <a:latin typeface="+mn-ea"/>
                  <a:cs typeface="Courier New" panose="02070309020205020404" pitchFamily="49" charset="0"/>
                </a:rPr>
                <a:t>卡片是为移动端触摸交互而生的</a:t>
              </a:r>
              <a:r>
                <a:rPr lang="zh-CN" altLang="en-US" sz="1600" dirty="0">
                  <a:solidFill>
                    <a:srgbClr val="2E2E2E"/>
                  </a:solidFill>
                  <a:latin typeface="+mn-ea"/>
                  <a:cs typeface="Courier New" panose="02070309020205020404" pitchFamily="49" charset="0"/>
                </a:rPr>
                <a:t>。用户无需学习就能够直观而自然的点击、滑动、翻转卡片交互，这是基于现实世界的物理规则的设计。</a:t>
              </a:r>
            </a:p>
          </p:txBody>
        </p:sp>
      </p:grpSp>
      <p:grpSp>
        <p:nvGrpSpPr>
          <p:cNvPr id="70" name="组合 69"/>
          <p:cNvGrpSpPr/>
          <p:nvPr/>
        </p:nvGrpSpPr>
        <p:grpSpPr>
          <a:xfrm>
            <a:off x="210612" y="1247178"/>
            <a:ext cx="10925155" cy="4918920"/>
            <a:chOff x="236855" y="1246931"/>
            <a:chExt cx="10925155" cy="4918920"/>
          </a:xfrm>
        </p:grpSpPr>
        <p:pic>
          <p:nvPicPr>
            <p:cNvPr id="71" name="图片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646" y="1985011"/>
              <a:ext cx="5058364" cy="3350898"/>
            </a:xfrm>
            <a:prstGeom prst="rect">
              <a:avLst/>
            </a:prstGeom>
          </p:spPr>
        </p:pic>
        <p:grpSp>
          <p:nvGrpSpPr>
            <p:cNvPr id="72" name="组合 71"/>
            <p:cNvGrpSpPr/>
            <p:nvPr/>
          </p:nvGrpSpPr>
          <p:grpSpPr>
            <a:xfrm>
              <a:off x="236855" y="1246931"/>
              <a:ext cx="5426303" cy="4918920"/>
              <a:chOff x="236855" y="1246931"/>
              <a:chExt cx="5426303" cy="4918920"/>
            </a:xfrm>
          </p:grpSpPr>
          <p:grpSp>
            <p:nvGrpSpPr>
              <p:cNvPr id="74" name="组合 73"/>
              <p:cNvGrpSpPr/>
              <p:nvPr/>
            </p:nvGrpSpPr>
            <p:grpSpPr>
              <a:xfrm>
                <a:off x="236855" y="1246931"/>
                <a:ext cx="5426303" cy="4918920"/>
                <a:chOff x="237030" y="1247120"/>
                <a:chExt cx="7776864" cy="4918979"/>
              </a:xfrm>
            </p:grpSpPr>
            <p:sp>
              <p:nvSpPr>
                <p:cNvPr id="76" name="矩形 7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7" name="组合 76"/>
                <p:cNvGrpSpPr/>
                <p:nvPr/>
              </p:nvGrpSpPr>
              <p:grpSpPr>
                <a:xfrm>
                  <a:off x="237030" y="1247120"/>
                  <a:ext cx="7776864" cy="4918979"/>
                  <a:chOff x="1285643" y="1756066"/>
                  <a:chExt cx="7135479" cy="3589033"/>
                </a:xfrm>
              </p:grpSpPr>
              <p:sp>
                <p:nvSpPr>
                  <p:cNvPr id="78" name="矩形 7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9" name="矩形 78"/>
                  <p:cNvSpPr/>
                  <p:nvPr/>
                </p:nvSpPr>
                <p:spPr>
                  <a:xfrm>
                    <a:off x="1285643" y="1756066"/>
                    <a:ext cx="6642222"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5" name="矩形 74"/>
              <p:cNvSpPr/>
              <p:nvPr/>
            </p:nvSpPr>
            <p:spPr>
              <a:xfrm>
                <a:off x="255906" y="1276454"/>
                <a:ext cx="5032147"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基于手指的触控点设计控件的布局和位置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3" name="矩形 72"/>
            <p:cNvSpPr/>
            <p:nvPr/>
          </p:nvSpPr>
          <p:spPr>
            <a:xfrm>
              <a:off x="255906" y="1903147"/>
              <a:ext cx="5326896" cy="3293209"/>
            </a:xfrm>
            <a:prstGeom prst="rect">
              <a:avLst/>
            </a:prstGeom>
          </p:spPr>
          <p:txBody>
            <a:bodyPr wrap="square">
              <a:spAutoFit/>
            </a:bodyPr>
            <a:lstStyle/>
            <a:p>
              <a:r>
                <a:rPr lang="en-US" altLang="zh-CN" sz="1600" dirty="0">
                  <a:solidFill>
                    <a:srgbClr val="2E2E2E"/>
                  </a:solidFill>
                  <a:latin typeface="+mn-ea"/>
                  <a:cs typeface="Courier New" panose="02070309020205020404" pitchFamily="49" charset="0"/>
                </a:rPr>
                <a:t>Steven Hoover </a:t>
              </a:r>
              <a:r>
                <a:rPr lang="zh-CN" altLang="en-US" sz="1600" dirty="0">
                  <a:solidFill>
                    <a:srgbClr val="2E2E2E"/>
                  </a:solidFill>
                  <a:latin typeface="+mn-ea"/>
                  <a:cs typeface="Courier New" panose="02070309020205020404" pitchFamily="49" charset="0"/>
                </a:rPr>
                <a:t>在他的“用户究竟如何使用移动设备”的研究中发现，</a:t>
              </a:r>
              <a:r>
                <a:rPr lang="en-US" altLang="zh-CN" sz="1600" dirty="0">
                  <a:solidFill>
                    <a:srgbClr val="2E2E2E"/>
                  </a:solidFill>
                  <a:latin typeface="+mn-ea"/>
                  <a:cs typeface="Courier New" panose="02070309020205020404" pitchFamily="49" charset="0"/>
                </a:rPr>
                <a:t>49%</a:t>
              </a:r>
              <a:r>
                <a:rPr lang="zh-CN" altLang="en-US" sz="1600" dirty="0">
                  <a:solidFill>
                    <a:srgbClr val="2E2E2E"/>
                  </a:solidFill>
                  <a:latin typeface="+mn-ea"/>
                  <a:cs typeface="Courier New" panose="02070309020205020404" pitchFamily="49" charset="0"/>
                </a:rPr>
                <a:t>的人习惯于使用单个拇指来完成所有操作。在下图中，屏幕中不同颜色的区域表明用户拇指能够触及的难度等级，其中，绿色区域表示很容易触及的范围，黄色则表示拇指要伸展开来才能够到，而要触达红色区域则要求用户改变设备的手持方式</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将顶级菜单，高频使用的控件和公有的动作放在绿色区域是非常重要的，因为单拇指能够很舒适的跟它们产生交互</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另一方面，把那些具有否定意义的动作（比如删除或清除）放在手指不容易触及到的红色区域，因为我们不希望用户意外的跟它们产生作用。</a:t>
              </a:r>
            </a:p>
          </p:txBody>
        </p:sp>
      </p:grpSp>
    </p:spTree>
    <p:extLst>
      <p:ext uri="{BB962C8B-B14F-4D97-AF65-F5344CB8AC3E}">
        <p14:creationId xmlns:p14="http://schemas.microsoft.com/office/powerpoint/2010/main" val="309233972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868" y="2260671"/>
            <a:ext cx="6216187" cy="2930025"/>
          </a:xfrm>
          <a:prstGeom prst="rect">
            <a:avLst/>
          </a:prstGeom>
        </p:spPr>
      </p:pic>
      <p:sp>
        <p:nvSpPr>
          <p:cNvPr id="15" name="矩形 14"/>
          <p:cNvSpPr/>
          <p:nvPr/>
        </p:nvSpPr>
        <p:spPr>
          <a:xfrm>
            <a:off x="203959" y="1823557"/>
            <a:ext cx="5326896" cy="1815882"/>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你不应该将移动设计视作是孤立的。对用户来讲，创建一个在移动端、桌面端和平板端无缝结合的体验是非常重要的</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smtClean="0">
                <a:solidFill>
                  <a:srgbClr val="2E2E2E"/>
                </a:solidFill>
                <a:latin typeface="+mn-ea"/>
                <a:cs typeface="Courier New" panose="02070309020205020404" pitchFamily="49" charset="0"/>
              </a:rPr>
              <a:t>以</a:t>
            </a:r>
            <a:r>
              <a:rPr lang="en-US" altLang="zh-CN" sz="1600" dirty="0" smtClean="0">
                <a:solidFill>
                  <a:srgbClr val="2E2E2E"/>
                </a:solidFill>
                <a:latin typeface="+mn-ea"/>
                <a:cs typeface="Courier New" panose="02070309020205020404" pitchFamily="49" charset="0"/>
              </a:rPr>
              <a:t>IMOOC</a:t>
            </a:r>
            <a:r>
              <a:rPr lang="zh-CN" altLang="en-US" sz="1600" dirty="0" smtClean="0">
                <a:solidFill>
                  <a:srgbClr val="2E2E2E"/>
                </a:solidFill>
                <a:latin typeface="+mn-ea"/>
                <a:cs typeface="Courier New" panose="02070309020205020404" pitchFamily="49" charset="0"/>
              </a:rPr>
              <a:t>为</a:t>
            </a:r>
            <a:r>
              <a:rPr lang="zh-CN" altLang="en-US" sz="1600" dirty="0">
                <a:solidFill>
                  <a:srgbClr val="2E2E2E"/>
                </a:solidFill>
                <a:latin typeface="+mn-ea"/>
                <a:cs typeface="Courier New" panose="02070309020205020404" pitchFamily="49" charset="0"/>
              </a:rPr>
              <a:t>例，你</a:t>
            </a:r>
            <a:r>
              <a:rPr lang="zh-CN" altLang="en-US" sz="1600" dirty="0" smtClean="0">
                <a:solidFill>
                  <a:srgbClr val="2E2E2E"/>
                </a:solidFill>
                <a:latin typeface="+mn-ea"/>
                <a:cs typeface="Courier New" panose="02070309020205020404" pitchFamily="49" charset="0"/>
              </a:rPr>
              <a:t>在</a:t>
            </a:r>
            <a:r>
              <a:rPr lang="en-US" altLang="zh-CN" sz="1600" dirty="0" smtClean="0">
                <a:solidFill>
                  <a:srgbClr val="2E2E2E"/>
                </a:solidFill>
                <a:latin typeface="+mn-ea"/>
                <a:cs typeface="Courier New" panose="02070309020205020404" pitchFamily="49" charset="0"/>
              </a:rPr>
              <a:t>PC</a:t>
            </a:r>
            <a:r>
              <a:rPr lang="zh-CN" altLang="en-US" sz="1600" dirty="0" smtClean="0">
                <a:solidFill>
                  <a:srgbClr val="2E2E2E"/>
                </a:solidFill>
                <a:latin typeface="+mn-ea"/>
                <a:cs typeface="Courier New" panose="02070309020205020404" pitchFamily="49" charset="0"/>
              </a:rPr>
              <a:t>端的各种操作所产生的数据会在移动端得到同步。</a:t>
            </a:r>
            <a:r>
              <a:rPr lang="en-US" altLang="zh-CN" sz="1600" dirty="0" smtClean="0">
                <a:solidFill>
                  <a:srgbClr val="2E2E2E"/>
                </a:solidFill>
                <a:latin typeface="+mn-ea"/>
                <a:cs typeface="Courier New" panose="02070309020205020404" pitchFamily="49" charset="0"/>
              </a:rPr>
              <a:t>IMOOC</a:t>
            </a:r>
            <a:r>
              <a:rPr lang="zh-CN" altLang="en-US" sz="1600" dirty="0" smtClean="0">
                <a:solidFill>
                  <a:srgbClr val="2E2E2E"/>
                </a:solidFill>
                <a:latin typeface="+mn-ea"/>
                <a:cs typeface="Courier New" panose="02070309020205020404" pitchFamily="49" charset="0"/>
              </a:rPr>
              <a:t>意识</a:t>
            </a:r>
            <a:r>
              <a:rPr lang="zh-CN" altLang="en-US" sz="1600" dirty="0">
                <a:solidFill>
                  <a:srgbClr val="2E2E2E"/>
                </a:solidFill>
                <a:latin typeface="+mn-ea"/>
                <a:cs typeface="Courier New" panose="02070309020205020404" pitchFamily="49" charset="0"/>
              </a:rPr>
              <a:t>到在跨平台间保持这种数据的同步，创建出良好的无缝结合的体验是非常重要的。</a:t>
            </a: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9342" y="693490"/>
            <a:ext cx="3240360" cy="5760640"/>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5363" y="2127041"/>
            <a:ext cx="6138738" cy="2446823"/>
          </a:xfrm>
          <a:prstGeom prst="rect">
            <a:avLst/>
          </a:prstGeom>
        </p:spPr>
      </p:pic>
      <p:sp>
        <p:nvSpPr>
          <p:cNvPr id="36" name="文本框 35"/>
          <p:cNvSpPr txBox="1"/>
          <p:nvPr/>
        </p:nvSpPr>
        <p:spPr>
          <a:xfrm>
            <a:off x="1974044" y="147103"/>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38" name="矩形 37"/>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9" name="矩形 38"/>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0" name="文本框 39"/>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42" name="矩形 41"/>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p:nvSpPr>
        <p:spPr>
          <a:xfrm>
            <a:off x="236856" y="1724971"/>
            <a:ext cx="5426302" cy="444112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236856" y="1247178"/>
            <a:ext cx="3266062" cy="476964"/>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2000" dirty="0">
                <a:solidFill>
                  <a:srgbClr val="2E2E2E"/>
                </a:solidFill>
                <a:latin typeface="华文行楷" panose="02010800040101010101" pitchFamily="2" charset="-122"/>
                <a:ea typeface="华文行楷" panose="02010800040101010101" pitchFamily="2" charset="-122"/>
              </a:rPr>
              <a:t>创建一个跨平台的无缝连接</a:t>
            </a:r>
            <a:endParaRPr lang="zh-CN" altLang="en-US" sz="2000" dirty="0">
              <a:solidFill>
                <a:srgbClr val="2E2E2E"/>
              </a:solidFill>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29214682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36856" y="1246931"/>
            <a:ext cx="11786505" cy="4918920"/>
            <a:chOff x="236856" y="1246931"/>
            <a:chExt cx="11786505" cy="491892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174" y="1923180"/>
              <a:ext cx="6216187" cy="3991809"/>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4" y="1756066"/>
                    <a:ext cx="480624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348204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 设计对手指操作友好的控件</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2308324"/>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相比于大的触控控件，小的自然更难于操作。当你在设计移动端的用户界面时，最好是让你的控件的可触摸面积足够大，这样用户才容易触及到。</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控件的大最好要控制在</a:t>
              </a:r>
              <a:r>
                <a:rPr lang="en-US" altLang="zh-CN" sz="1600" dirty="0">
                  <a:solidFill>
                    <a:srgbClr val="2E2E2E"/>
                  </a:solidFill>
                  <a:latin typeface="+mn-ea"/>
                  <a:cs typeface="Courier New" panose="02070309020205020404" pitchFamily="49" charset="0"/>
                </a:rPr>
                <a:t>7 – 10</a:t>
              </a:r>
              <a:r>
                <a:rPr lang="zh-CN" altLang="en-US" sz="1600" dirty="0">
                  <a:solidFill>
                    <a:srgbClr val="2E2E2E"/>
                  </a:solidFill>
                  <a:latin typeface="+mn-ea"/>
                  <a:cs typeface="Courier New" panose="02070309020205020404" pitchFamily="49" charset="0"/>
                </a:rPr>
                <a:t>毫米，这样用户方能够准确地使用手指触及到。；另一方面，用户在跟控件产生交互时，控件的边缘应该是可见的，能够以清晰的视觉反馈向用户传达他们确实触及到控件本身了。</a:t>
              </a:r>
            </a:p>
            <a:p>
              <a:endParaRPr lang="zh-CN" altLang="en-US" sz="1600" dirty="0">
                <a:solidFill>
                  <a:srgbClr val="2E2E2E"/>
                </a:solidFill>
                <a:latin typeface="+mn-ea"/>
                <a:cs typeface="Courier New" panose="02070309020205020404" pitchFamily="49" charset="0"/>
              </a:endParaRPr>
            </a:p>
          </p:txBody>
        </p:sp>
      </p:grpSp>
      <p:grpSp>
        <p:nvGrpSpPr>
          <p:cNvPr id="66" name="组合 65"/>
          <p:cNvGrpSpPr/>
          <p:nvPr/>
        </p:nvGrpSpPr>
        <p:grpSpPr>
          <a:xfrm>
            <a:off x="262558" y="1247178"/>
            <a:ext cx="11786505" cy="4918920"/>
            <a:chOff x="236856" y="1246931"/>
            <a:chExt cx="11786505" cy="4918920"/>
          </a:xfrm>
        </p:grpSpPr>
        <p:pic>
          <p:nvPicPr>
            <p:cNvPr id="67" name="图片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174" y="2104234"/>
              <a:ext cx="6216187" cy="3629701"/>
            </a:xfrm>
            <a:prstGeom prst="rect">
              <a:avLst/>
            </a:prstGeom>
          </p:spPr>
        </p:pic>
        <p:grpSp>
          <p:nvGrpSpPr>
            <p:cNvPr id="68" name="组合 67"/>
            <p:cNvGrpSpPr/>
            <p:nvPr/>
          </p:nvGrpSpPr>
          <p:grpSpPr>
            <a:xfrm>
              <a:off x="236856" y="1246931"/>
              <a:ext cx="5426302" cy="4918920"/>
              <a:chOff x="236856" y="1246931"/>
              <a:chExt cx="5426302" cy="4918920"/>
            </a:xfrm>
          </p:grpSpPr>
          <p:grpSp>
            <p:nvGrpSpPr>
              <p:cNvPr id="70" name="组合 69"/>
              <p:cNvGrpSpPr/>
              <p:nvPr/>
            </p:nvGrpSpPr>
            <p:grpSpPr>
              <a:xfrm>
                <a:off x="236856" y="1246931"/>
                <a:ext cx="5426302" cy="4918920"/>
                <a:chOff x="237031" y="1247120"/>
                <a:chExt cx="7776863" cy="4918979"/>
              </a:xfrm>
            </p:grpSpPr>
            <p:sp>
              <p:nvSpPr>
                <p:cNvPr id="72" name="矩形 7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3" name="组合 72"/>
                <p:cNvGrpSpPr/>
                <p:nvPr/>
              </p:nvGrpSpPr>
              <p:grpSpPr>
                <a:xfrm>
                  <a:off x="237031" y="1247120"/>
                  <a:ext cx="7776863" cy="4918979"/>
                  <a:chOff x="1285644" y="1756066"/>
                  <a:chExt cx="7135478" cy="3589033"/>
                </a:xfrm>
              </p:grpSpPr>
              <p:sp>
                <p:nvSpPr>
                  <p:cNvPr id="74" name="矩形 7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矩形 74"/>
                  <p:cNvSpPr/>
                  <p:nvPr/>
                </p:nvSpPr>
                <p:spPr>
                  <a:xfrm>
                    <a:off x="1285644" y="1756066"/>
                    <a:ext cx="345770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1" name="矩形 70"/>
              <p:cNvSpPr/>
              <p:nvPr/>
            </p:nvSpPr>
            <p:spPr>
              <a:xfrm>
                <a:off x="257925" y="1308812"/>
                <a:ext cx="2608406"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文本内容应足够清晰</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9" name="矩形 68"/>
            <p:cNvSpPr/>
            <p:nvPr/>
          </p:nvSpPr>
          <p:spPr>
            <a:xfrm>
              <a:off x="255906" y="1790269"/>
              <a:ext cx="5326896" cy="2800767"/>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相比于台式电脑，智能手机的屏幕要相对小的多，这就意味着如何把大量的信息装到这个小屏中不得不说是移动设计的一大挑战。您可能有一个挺吸引人的想法，即把所有信息都进行尺寸上的压缩也照样能显示很多的内容。但无论如何，你应该杜绝这种想法。</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针对移动端的一条经验法则：</a:t>
              </a:r>
              <a:r>
                <a:rPr lang="zh-CN" altLang="en-US" sz="1600" dirty="0">
                  <a:solidFill>
                    <a:srgbClr val="FF0000"/>
                  </a:solidFill>
                  <a:latin typeface="+mn-ea"/>
                  <a:cs typeface="Courier New" panose="02070309020205020404" pitchFamily="49" charset="0"/>
                </a:rPr>
                <a:t>文本大小应该至少在</a:t>
              </a:r>
              <a:r>
                <a:rPr lang="en-US" altLang="zh-CN" sz="1600" dirty="0">
                  <a:solidFill>
                    <a:srgbClr val="FF0000"/>
                  </a:solidFill>
                  <a:latin typeface="+mn-ea"/>
                  <a:cs typeface="Courier New" panose="02070309020205020404" pitchFamily="49" charset="0"/>
                </a:rPr>
                <a:t>11pt</a:t>
              </a:r>
              <a:r>
                <a:rPr lang="zh-CN" altLang="en-US" sz="1600" dirty="0">
                  <a:solidFill>
                    <a:srgbClr val="FF0000"/>
                  </a:solidFill>
                  <a:latin typeface="+mn-ea"/>
                  <a:cs typeface="Courier New" panose="02070309020205020404" pitchFamily="49" charset="0"/>
                </a:rPr>
                <a:t>左右，好让用户在不用放大的情况也能够清晰的浏览</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FF0000"/>
                  </a:solidFill>
                  <a:latin typeface="+mn-ea"/>
                  <a:cs typeface="Courier New" panose="02070309020205020404" pitchFamily="49" charset="0"/>
                </a:rPr>
                <a:t>通过增加行高或字符间距都能够提高易读性</a:t>
              </a:r>
              <a:r>
                <a:rPr lang="zh-CN" altLang="en-US" sz="1600" dirty="0">
                  <a:solidFill>
                    <a:srgbClr val="2E2E2E"/>
                  </a:solidFill>
                  <a:latin typeface="+mn-ea"/>
                  <a:cs typeface="Courier New" panose="02070309020205020404" pitchFamily="49" charset="0"/>
                </a:rPr>
                <a:t>，合适的大量的留白可以使一些最乱的界面也能够看上去简洁不少。</a:t>
              </a:r>
            </a:p>
          </p:txBody>
        </p:sp>
      </p:grpSp>
      <p:grpSp>
        <p:nvGrpSpPr>
          <p:cNvPr id="76" name="组合 75"/>
          <p:cNvGrpSpPr/>
          <p:nvPr/>
        </p:nvGrpSpPr>
        <p:grpSpPr>
          <a:xfrm>
            <a:off x="236856" y="1246931"/>
            <a:ext cx="11786505" cy="4918920"/>
            <a:chOff x="236856" y="1246931"/>
            <a:chExt cx="11786505" cy="4918920"/>
          </a:xfrm>
        </p:grpSpPr>
        <p:pic>
          <p:nvPicPr>
            <p:cNvPr id="77" name="图片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7174" y="2035261"/>
              <a:ext cx="6216187" cy="3767647"/>
            </a:xfrm>
            <a:prstGeom prst="rect">
              <a:avLst/>
            </a:prstGeom>
          </p:spPr>
        </p:pic>
        <p:grpSp>
          <p:nvGrpSpPr>
            <p:cNvPr id="78" name="组合 77"/>
            <p:cNvGrpSpPr/>
            <p:nvPr/>
          </p:nvGrpSpPr>
          <p:grpSpPr>
            <a:xfrm>
              <a:off x="236856" y="1246931"/>
              <a:ext cx="5426302" cy="4918920"/>
              <a:chOff x="236856" y="1246931"/>
              <a:chExt cx="5426302" cy="4918920"/>
            </a:xfrm>
          </p:grpSpPr>
          <p:grpSp>
            <p:nvGrpSpPr>
              <p:cNvPr id="80" name="组合 79"/>
              <p:cNvGrpSpPr/>
              <p:nvPr/>
            </p:nvGrpSpPr>
            <p:grpSpPr>
              <a:xfrm>
                <a:off x="236856" y="1246931"/>
                <a:ext cx="5426302" cy="4918920"/>
                <a:chOff x="237031" y="1247120"/>
                <a:chExt cx="7776863" cy="4918979"/>
              </a:xfrm>
            </p:grpSpPr>
            <p:sp>
              <p:nvSpPr>
                <p:cNvPr id="82" name="矩形 8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83" name="组合 82"/>
                <p:cNvGrpSpPr/>
                <p:nvPr/>
              </p:nvGrpSpPr>
              <p:grpSpPr>
                <a:xfrm>
                  <a:off x="237031" y="1247120"/>
                  <a:ext cx="7776863" cy="4918979"/>
                  <a:chOff x="1285644" y="1756066"/>
                  <a:chExt cx="7135478" cy="3589033"/>
                </a:xfrm>
              </p:grpSpPr>
              <p:sp>
                <p:nvSpPr>
                  <p:cNvPr id="84" name="矩形 83"/>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5" name="矩形 84"/>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81" name="矩形 80"/>
              <p:cNvSpPr/>
              <p:nvPr/>
            </p:nvSpPr>
            <p:spPr>
              <a:xfrm>
                <a:off x="257925" y="1308812"/>
                <a:ext cx="2877711" cy="415498"/>
              </a:xfrm>
              <a:prstGeom prst="rect">
                <a:avLst/>
              </a:prstGeom>
            </p:spPr>
            <p:txBody>
              <a:bodyPr wrap="none">
                <a:spAutoFit/>
              </a:bodyPr>
              <a:lstStyle/>
              <a:p>
                <a:r>
                  <a:rPr lang="zh-CN" altLang="en-US">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9" name="矩形 78"/>
            <p:cNvSpPr/>
            <p:nvPr/>
          </p:nvSpPr>
          <p:spPr>
            <a:xfrm>
              <a:off x="255906" y="1790269"/>
              <a:ext cx="5326896" cy="3293209"/>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应该使用颜色和对比度来帮助用户查看和解读你的内容。选择出能够支撑你的程序可用性的主色调、次要色和强调色，确保不同的界面元素间有足够的色彩对比度以使那些视力不佳的用户也能浏览使用你的程序。</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对于使用有背景的文本来说，要保证文本的颜色和其背景色间有足够的对比度，好让文本部分清晰易读。</a:t>
              </a:r>
              <a:r>
                <a:rPr lang="en-US" altLang="zh-CN" sz="1600" dirty="0">
                  <a:solidFill>
                    <a:srgbClr val="2E2E2E"/>
                  </a:solidFill>
                  <a:latin typeface="+mn-ea"/>
                  <a:cs typeface="Courier New" panose="02070309020205020404" pitchFamily="49" charset="0"/>
                </a:rPr>
                <a:t>W3C </a:t>
              </a:r>
              <a:r>
                <a:rPr lang="zh-CN" altLang="en-US" sz="1600" dirty="0">
                  <a:solidFill>
                    <a:srgbClr val="2E2E2E"/>
                  </a:solidFill>
                  <a:latin typeface="+mn-ea"/>
                  <a:cs typeface="Courier New" panose="02070309020205020404" pitchFamily="49" charset="0"/>
                </a:rPr>
                <a:t>中针对正文文本和图像文本的对比度给出以下的推荐比值：</a:t>
              </a:r>
            </a:p>
            <a:p>
              <a:endParaRPr lang="zh-CN" altLang="en-US" sz="1600" dirty="0">
                <a:solidFill>
                  <a:srgbClr val="2E2E2E"/>
                </a:solidFill>
                <a:latin typeface="+mn-ea"/>
                <a:cs typeface="Courier New" panose="02070309020205020404" pitchFamily="49" charset="0"/>
              </a:endParaRPr>
            </a:p>
            <a:p>
              <a:r>
                <a:rPr lang="zh-CN" altLang="en-US" sz="1600" dirty="0">
                  <a:solidFill>
                    <a:srgbClr val="FF0000"/>
                  </a:solidFill>
                  <a:latin typeface="+mn-ea"/>
                  <a:cs typeface="Courier New" panose="02070309020205020404" pitchFamily="49" charset="0"/>
                </a:rPr>
                <a:t>小号文本跟其背景色的对比度应至少为</a:t>
              </a:r>
              <a:r>
                <a:rPr lang="en-US" altLang="zh-CN" sz="1600" dirty="0">
                  <a:solidFill>
                    <a:srgbClr val="FF0000"/>
                  </a:solidFill>
                  <a:latin typeface="+mn-ea"/>
                  <a:cs typeface="Courier New" panose="02070309020205020404" pitchFamily="49" charset="0"/>
                </a:rPr>
                <a:t>4.5:1</a:t>
              </a:r>
              <a:r>
                <a:rPr lang="zh-CN" altLang="en-US" sz="1600" dirty="0">
                  <a:solidFill>
                    <a:srgbClr val="FF0000"/>
                  </a:solidFill>
                  <a:latin typeface="+mn-ea"/>
                  <a:cs typeface="Courier New" panose="02070309020205020404" pitchFamily="49" charset="0"/>
                </a:rPr>
                <a:t>。</a:t>
              </a:r>
            </a:p>
            <a:p>
              <a:endParaRPr lang="zh-CN" altLang="en-US" sz="1600" dirty="0">
                <a:solidFill>
                  <a:srgbClr val="FF0000"/>
                </a:solidFill>
                <a:latin typeface="+mn-ea"/>
                <a:cs typeface="Courier New" panose="02070309020205020404" pitchFamily="49" charset="0"/>
              </a:endParaRPr>
            </a:p>
            <a:p>
              <a:r>
                <a:rPr lang="zh-CN" altLang="en-US" sz="1600" dirty="0">
                  <a:solidFill>
                    <a:srgbClr val="FF0000"/>
                  </a:solidFill>
                  <a:latin typeface="+mn-ea"/>
                  <a:cs typeface="Courier New" panose="02070309020205020404" pitchFamily="49" charset="0"/>
                </a:rPr>
                <a:t>大号文本（</a:t>
              </a:r>
              <a:r>
                <a:rPr lang="en-US" altLang="zh-CN" sz="1600" dirty="0">
                  <a:solidFill>
                    <a:srgbClr val="FF0000"/>
                  </a:solidFill>
                  <a:latin typeface="+mn-ea"/>
                  <a:cs typeface="Courier New" panose="02070309020205020404" pitchFamily="49" charset="0"/>
                </a:rPr>
                <a:t>14 </a:t>
              </a:r>
              <a:r>
                <a:rPr lang="en-US" altLang="zh-CN" sz="1600" dirty="0" err="1">
                  <a:solidFill>
                    <a:srgbClr val="FF0000"/>
                  </a:solidFill>
                  <a:latin typeface="+mn-ea"/>
                  <a:cs typeface="Courier New" panose="02070309020205020404" pitchFamily="49" charset="0"/>
                </a:rPr>
                <a:t>pt</a:t>
              </a:r>
              <a:r>
                <a:rPr lang="en-US" altLang="zh-CN" sz="1600" dirty="0">
                  <a:solidFill>
                    <a:srgbClr val="FF0000"/>
                  </a:solidFill>
                  <a:latin typeface="+mn-ea"/>
                  <a:cs typeface="Courier New" panose="02070309020205020404" pitchFamily="49" charset="0"/>
                </a:rPr>
                <a:t> bold/18 </a:t>
              </a:r>
              <a:r>
                <a:rPr lang="en-US" altLang="zh-CN" sz="1600" dirty="0" err="1">
                  <a:solidFill>
                    <a:srgbClr val="FF0000"/>
                  </a:solidFill>
                  <a:latin typeface="+mn-ea"/>
                  <a:cs typeface="Courier New" panose="02070309020205020404" pitchFamily="49" charset="0"/>
                </a:rPr>
                <a:t>pt</a:t>
              </a:r>
              <a:r>
                <a:rPr lang="en-US" altLang="zh-CN" sz="1600" dirty="0">
                  <a:solidFill>
                    <a:srgbClr val="FF0000"/>
                  </a:solidFill>
                  <a:latin typeface="+mn-ea"/>
                  <a:cs typeface="Courier New" panose="02070309020205020404" pitchFamily="49" charset="0"/>
                </a:rPr>
                <a:t> regular</a:t>
              </a:r>
              <a:r>
                <a:rPr lang="zh-CN" altLang="en-US" sz="1600" dirty="0">
                  <a:solidFill>
                    <a:srgbClr val="FF0000"/>
                  </a:solidFill>
                  <a:latin typeface="+mn-ea"/>
                  <a:cs typeface="Courier New" panose="02070309020205020404" pitchFamily="49" charset="0"/>
                </a:rPr>
                <a:t>及以上）跟其背景色的对比度至少为</a:t>
              </a:r>
              <a:r>
                <a:rPr lang="en-US" altLang="zh-CN" sz="1600" dirty="0">
                  <a:solidFill>
                    <a:srgbClr val="FF0000"/>
                  </a:solidFill>
                  <a:latin typeface="+mn-ea"/>
                  <a:cs typeface="Courier New" panose="02070309020205020404" pitchFamily="49" charset="0"/>
                </a:rPr>
                <a:t>3:1</a:t>
              </a:r>
              <a:r>
                <a:rPr lang="zh-CN" altLang="en-US" sz="1600" dirty="0">
                  <a:solidFill>
                    <a:srgbClr val="FF0000"/>
                  </a:solidFill>
                  <a:latin typeface="+mn-ea"/>
                  <a:cs typeface="Courier New" panose="02070309020205020404" pitchFamily="49" charset="0"/>
                </a:rPr>
                <a:t>。</a:t>
              </a:r>
            </a:p>
          </p:txBody>
        </p:sp>
      </p:grpSp>
      <p:grpSp>
        <p:nvGrpSpPr>
          <p:cNvPr id="86" name="组合 85"/>
          <p:cNvGrpSpPr/>
          <p:nvPr/>
        </p:nvGrpSpPr>
        <p:grpSpPr>
          <a:xfrm>
            <a:off x="236856" y="1247178"/>
            <a:ext cx="11786505" cy="4918920"/>
            <a:chOff x="236856" y="1246931"/>
            <a:chExt cx="11786505" cy="4918920"/>
          </a:xfrm>
        </p:grpSpPr>
        <p:grpSp>
          <p:nvGrpSpPr>
            <p:cNvPr id="87" name="组合 86"/>
            <p:cNvGrpSpPr/>
            <p:nvPr/>
          </p:nvGrpSpPr>
          <p:grpSpPr>
            <a:xfrm>
              <a:off x="236856" y="1246931"/>
              <a:ext cx="11786505" cy="4918920"/>
              <a:chOff x="236856" y="1246931"/>
              <a:chExt cx="11786505" cy="4918920"/>
            </a:xfrm>
          </p:grpSpPr>
          <p:pic>
            <p:nvPicPr>
              <p:cNvPr id="89" name="图片 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174" y="4153534"/>
                <a:ext cx="6216187" cy="2012317"/>
              </a:xfrm>
              <a:prstGeom prst="rect">
                <a:avLst/>
              </a:prstGeom>
            </p:spPr>
          </p:pic>
          <p:grpSp>
            <p:nvGrpSpPr>
              <p:cNvPr id="90" name="组合 89"/>
              <p:cNvGrpSpPr/>
              <p:nvPr/>
            </p:nvGrpSpPr>
            <p:grpSpPr>
              <a:xfrm>
                <a:off x="236856" y="1246931"/>
                <a:ext cx="5426302" cy="4918920"/>
                <a:chOff x="236856" y="1246931"/>
                <a:chExt cx="5426302" cy="4918920"/>
              </a:xfrm>
            </p:grpSpPr>
            <p:grpSp>
              <p:nvGrpSpPr>
                <p:cNvPr id="92" name="组合 91"/>
                <p:cNvGrpSpPr/>
                <p:nvPr/>
              </p:nvGrpSpPr>
              <p:grpSpPr>
                <a:xfrm>
                  <a:off x="236856" y="1246931"/>
                  <a:ext cx="5426302" cy="4918920"/>
                  <a:chOff x="237031" y="1247120"/>
                  <a:chExt cx="7776863" cy="4918979"/>
                </a:xfrm>
              </p:grpSpPr>
              <p:sp>
                <p:nvSpPr>
                  <p:cNvPr id="94" name="矩形 9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5" name="组合 94"/>
                  <p:cNvGrpSpPr/>
                  <p:nvPr/>
                </p:nvGrpSpPr>
                <p:grpSpPr>
                  <a:xfrm>
                    <a:off x="237031" y="1247120"/>
                    <a:ext cx="7776863" cy="4918979"/>
                    <a:chOff x="1285644" y="1756066"/>
                    <a:chExt cx="7135478" cy="3589033"/>
                  </a:xfrm>
                </p:grpSpPr>
                <p:sp>
                  <p:nvSpPr>
                    <p:cNvPr id="96" name="矩形 9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7" name="矩形 96"/>
                    <p:cNvSpPr/>
                    <p:nvPr/>
                  </p:nvSpPr>
                  <p:spPr>
                    <a:xfrm>
                      <a:off x="1285644" y="1756066"/>
                      <a:ext cx="3726671"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93" name="矩形 92"/>
                <p:cNvSpPr/>
                <p:nvPr/>
              </p:nvSpPr>
              <p:spPr>
                <a:xfrm>
                  <a:off x="257925" y="1308812"/>
                  <a:ext cx="287771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保持界面元素清晰可见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91" name="矩形 90"/>
              <p:cNvSpPr/>
              <p:nvPr/>
            </p:nvSpPr>
            <p:spPr>
              <a:xfrm>
                <a:off x="255906" y="1790269"/>
                <a:ext cx="5326896" cy="1077218"/>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使用足够的对比度在手机上显得尤其重要：因为用户可能在户外使用是，阳光的照耀会降低其对比效果</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smtClean="0">
                  <a:solidFill>
                    <a:srgbClr val="2E2E2E"/>
                  </a:solidFill>
                  <a:latin typeface="+mn-ea"/>
                  <a:cs typeface="Courier New" panose="02070309020205020404" pitchFamily="49" charset="0"/>
                </a:endParaRPr>
              </a:p>
              <a:p>
                <a:r>
                  <a:rPr lang="zh-CN" altLang="en-US" sz="1600" dirty="0">
                    <a:latin typeface="+mn-ea"/>
                    <a:cs typeface="Courier New" panose="02070309020205020404" pitchFamily="49" charset="0"/>
                  </a:rPr>
                  <a:t>图标和其他关键的元素同样应该遵循上述的对比度推荐值</a:t>
                </a:r>
                <a:r>
                  <a:rPr lang="zh-CN" altLang="en-US" sz="1600" dirty="0">
                    <a:solidFill>
                      <a:srgbClr val="FF0000"/>
                    </a:solidFill>
                    <a:latin typeface="+mn-ea"/>
                    <a:cs typeface="Courier New" panose="02070309020205020404" pitchFamily="49" charset="0"/>
                  </a:rPr>
                  <a:t>。</a:t>
                </a:r>
              </a:p>
            </p:txBody>
          </p:sp>
        </p:grpSp>
        <p:pic>
          <p:nvPicPr>
            <p:cNvPr id="88" name="图片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043" y="1246931"/>
              <a:ext cx="3648447" cy="2831890"/>
            </a:xfrm>
            <a:prstGeom prst="rect">
              <a:avLst/>
            </a:prstGeom>
          </p:spPr>
        </p:pic>
      </p:grpSp>
    </p:spTree>
    <p:extLst>
      <p:ext uri="{BB962C8B-B14F-4D97-AF65-F5344CB8AC3E}">
        <p14:creationId xmlns:p14="http://schemas.microsoft.com/office/powerpoint/2010/main" val="339966153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6"/>
                                        </p:tgtEl>
                                      </p:cBhvr>
                                    </p:animEffect>
                                    <p:set>
                                      <p:cBhvr>
                                        <p:cTn id="15" dur="1" fill="hold">
                                          <p:stCondLst>
                                            <p:cond delay="499"/>
                                          </p:stCondLst>
                                        </p:cTn>
                                        <p:tgtEl>
                                          <p:spTgt spid="6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6"/>
                                        </p:tgtEl>
                                      </p:cBhvr>
                                    </p:animEffect>
                                    <p:set>
                                      <p:cBhvr>
                                        <p:cTn id="30" dur="1" fill="hold">
                                          <p:stCondLst>
                                            <p:cond delay="499"/>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236856" y="878153"/>
            <a:ext cx="10156053" cy="5474279"/>
            <a:chOff x="236856" y="878153"/>
            <a:chExt cx="10156053" cy="5474279"/>
          </a:xfrm>
        </p:grpSpPr>
        <p:grpSp>
          <p:nvGrpSpPr>
            <p:cNvPr id="9" name="组合 8"/>
            <p:cNvGrpSpPr/>
            <p:nvPr/>
          </p:nvGrpSpPr>
          <p:grpSpPr>
            <a:xfrm>
              <a:off x="236856" y="878153"/>
              <a:ext cx="10156053" cy="5287698"/>
              <a:chOff x="236856" y="878153"/>
              <a:chExt cx="10156053" cy="5287698"/>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294" y="878153"/>
                <a:ext cx="3505615" cy="2629211"/>
              </a:xfrm>
              <a:prstGeom prst="rect">
                <a:avLst/>
              </a:prstGeom>
            </p:spPr>
          </p:pic>
          <p:grpSp>
            <p:nvGrpSpPr>
              <p:cNvPr id="7" name="组合 6"/>
              <p:cNvGrpSpPr/>
              <p:nvPr/>
            </p:nvGrpSpPr>
            <p:grpSpPr>
              <a:xfrm>
                <a:off x="236856" y="1246931"/>
                <a:ext cx="5426302" cy="4918920"/>
                <a:chOff x="236856" y="1246931"/>
                <a:chExt cx="5426302" cy="4918920"/>
              </a:xfrm>
            </p:grpSpPr>
            <p:grpSp>
              <p:nvGrpSpPr>
                <p:cNvPr id="11" name="组合 10"/>
                <p:cNvGrpSpPr/>
                <p:nvPr/>
              </p:nvGrpSpPr>
              <p:grpSpPr>
                <a:xfrm>
                  <a:off x="236856" y="1246931"/>
                  <a:ext cx="5426302" cy="4918920"/>
                  <a:chOff x="237031" y="1247120"/>
                  <a:chExt cx="7776863" cy="4918979"/>
                </a:xfrm>
              </p:grpSpPr>
              <p:sp>
                <p:nvSpPr>
                  <p:cNvPr id="12" name="矩形 11"/>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4" name="组合 13"/>
                  <p:cNvGrpSpPr/>
                  <p:nvPr/>
                </p:nvGrpSpPr>
                <p:grpSpPr>
                  <a:xfrm>
                    <a:off x="237031" y="1247120"/>
                    <a:ext cx="7776863" cy="4918979"/>
                    <a:chOff x="1285644" y="1756066"/>
                    <a:chExt cx="7135478" cy="3589033"/>
                  </a:xfrm>
                </p:grpSpPr>
                <p:sp>
                  <p:nvSpPr>
                    <p:cNvPr id="20" name="矩形 1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285645" y="1756066"/>
                      <a:ext cx="2395317"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 name="矩形 5"/>
                <p:cNvSpPr/>
                <p:nvPr/>
              </p:nvSpPr>
              <p:spPr>
                <a:xfrm>
                  <a:off x="257925" y="1308812"/>
                  <a:ext cx="1800493"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呈现系统状态</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8" name="矩形 7"/>
              <p:cNvSpPr/>
              <p:nvPr/>
            </p:nvSpPr>
            <p:spPr>
              <a:xfrm>
                <a:off x="255906" y="1790269"/>
                <a:ext cx="5326896" cy="3046988"/>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对于</a:t>
                </a:r>
                <a:r>
                  <a:rPr lang="en-US" altLang="zh-CN" sz="1600" dirty="0">
                    <a:solidFill>
                      <a:srgbClr val="2E2E2E"/>
                    </a:solidFill>
                    <a:latin typeface="+mn-ea"/>
                    <a:cs typeface="Courier New" panose="02070309020205020404" pitchFamily="49" charset="0"/>
                  </a:rPr>
                  <a:t>UI</a:t>
                </a:r>
                <a:r>
                  <a:rPr lang="zh-CN" altLang="en-US" sz="1600" dirty="0">
                    <a:solidFill>
                      <a:srgbClr val="2E2E2E"/>
                    </a:solidFill>
                    <a:latin typeface="+mn-ea"/>
                    <a:cs typeface="Courier New" panose="02070309020205020404" pitchFamily="49" charset="0"/>
                  </a:rPr>
                  <a:t>的状态设计，</a:t>
                </a:r>
                <a:r>
                  <a:rPr lang="en-US" altLang="zh-CN" sz="1600" dirty="0" err="1">
                    <a:solidFill>
                      <a:srgbClr val="2E2E2E"/>
                    </a:solidFill>
                    <a:latin typeface="+mn-ea"/>
                    <a:cs typeface="Courier New" panose="02070309020205020404" pitchFamily="49" charset="0"/>
                  </a:rPr>
                  <a:t>Jakob</a:t>
                </a:r>
                <a:r>
                  <a:rPr lang="en-US" altLang="zh-CN" sz="1600" dirty="0">
                    <a:solidFill>
                      <a:srgbClr val="2E2E2E"/>
                    </a:solidFill>
                    <a:latin typeface="+mn-ea"/>
                    <a:cs typeface="Courier New" panose="02070309020205020404" pitchFamily="49" charset="0"/>
                  </a:rPr>
                  <a:t> Nielsen </a:t>
                </a:r>
                <a:r>
                  <a:rPr lang="zh-CN" altLang="en-US" sz="1600" dirty="0">
                    <a:solidFill>
                      <a:srgbClr val="2E2E2E"/>
                    </a:solidFill>
                    <a:latin typeface="+mn-ea"/>
                    <a:cs typeface="Courier New" panose="02070309020205020404" pitchFamily="49" charset="0"/>
                  </a:rPr>
                  <a:t>曾经说过，“系统应当始终通过合理的反馈告知用户当前正在发生的事情，所处的状态。”这也就意味着界面需要通过反馈让用户明白发生了什么，而无需用户猜测。而带有动效的微交互正是以提供视觉反馈而闻名。</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想要展现创意十足的微交互动效，数据的上传和下载过程都是不错的选择</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另外一个经典的案例就是下来刷新，这是目前移动端</a:t>
                </a:r>
                <a:r>
                  <a:rPr lang="en-US" altLang="zh-CN" sz="1600" dirty="0">
                    <a:solidFill>
                      <a:srgbClr val="2E2E2E"/>
                    </a:solidFill>
                    <a:latin typeface="+mn-ea"/>
                    <a:cs typeface="Courier New" panose="02070309020205020404" pitchFamily="49" charset="0"/>
                  </a:rPr>
                  <a:t>UI</a:t>
                </a:r>
                <a:r>
                  <a:rPr lang="zh-CN" altLang="en-US" sz="1600" dirty="0">
                    <a:solidFill>
                      <a:srgbClr val="2E2E2E"/>
                    </a:solidFill>
                    <a:latin typeface="+mn-ea"/>
                    <a:cs typeface="Courier New" panose="02070309020205020404" pitchFamily="49" charset="0"/>
                  </a:rPr>
                  <a:t>中内容更新最常见的交互手段，一个畅快的下拉刷新微交互动效能够让用户欲罢不能。</a:t>
                </a:r>
              </a:p>
            </p:txBody>
          </p:sp>
        </p:gr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294" y="3723221"/>
              <a:ext cx="3505615" cy="2629211"/>
            </a:xfrm>
            <a:prstGeom prst="rect">
              <a:avLst/>
            </a:prstGeom>
          </p:spPr>
        </p:pic>
      </p:grpSp>
      <p:grpSp>
        <p:nvGrpSpPr>
          <p:cNvPr id="50" name="组合 49"/>
          <p:cNvGrpSpPr/>
          <p:nvPr/>
        </p:nvGrpSpPr>
        <p:grpSpPr>
          <a:xfrm>
            <a:off x="236855" y="1244355"/>
            <a:ext cx="10450972" cy="4918920"/>
            <a:chOff x="236856" y="1246931"/>
            <a:chExt cx="10450972" cy="4918920"/>
          </a:xfrm>
        </p:grpSpPr>
        <p:pic>
          <p:nvPicPr>
            <p:cNvPr id="51" name="图片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2705" y="1923180"/>
              <a:ext cx="3545123" cy="3991809"/>
            </a:xfrm>
            <a:prstGeom prst="rect">
              <a:avLst/>
            </a:prstGeom>
          </p:spPr>
        </p:pic>
        <p:grpSp>
          <p:nvGrpSpPr>
            <p:cNvPr id="52" name="组合 51"/>
            <p:cNvGrpSpPr/>
            <p:nvPr/>
          </p:nvGrpSpPr>
          <p:grpSpPr>
            <a:xfrm>
              <a:off x="236856" y="1246931"/>
              <a:ext cx="5426302" cy="4918920"/>
              <a:chOff x="236856" y="1246931"/>
              <a:chExt cx="5426302" cy="4918920"/>
            </a:xfrm>
          </p:grpSpPr>
          <p:grpSp>
            <p:nvGrpSpPr>
              <p:cNvPr id="54" name="组合 53"/>
              <p:cNvGrpSpPr/>
              <p:nvPr/>
            </p:nvGrpSpPr>
            <p:grpSpPr>
              <a:xfrm>
                <a:off x="236856" y="1246931"/>
                <a:ext cx="5426302" cy="4918920"/>
                <a:chOff x="237031" y="1247120"/>
                <a:chExt cx="7776863" cy="4918979"/>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57" name="组合 56"/>
                <p:cNvGrpSpPr/>
                <p:nvPr/>
              </p:nvGrpSpPr>
              <p:grpSpPr>
                <a:xfrm>
                  <a:off x="237031" y="1247120"/>
                  <a:ext cx="7776863" cy="4918979"/>
                  <a:chOff x="1285644" y="1756066"/>
                  <a:chExt cx="7135478" cy="3589033"/>
                </a:xfrm>
              </p:grpSpPr>
              <p:sp>
                <p:nvSpPr>
                  <p:cNvPr id="58" name="矩形 57"/>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285644" y="1756066"/>
                    <a:ext cx="4165965"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55" name="矩形 54"/>
              <p:cNvSpPr/>
              <p:nvPr/>
            </p:nvSpPr>
            <p:spPr>
              <a:xfrm>
                <a:off x="257925" y="1308812"/>
                <a:ext cx="314701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让按钮和控件容易被感知</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53" name="矩形 52"/>
            <p:cNvSpPr/>
            <p:nvPr/>
          </p:nvSpPr>
          <p:spPr>
            <a:xfrm>
              <a:off x="255906" y="1790269"/>
              <a:ext cx="5326896" cy="2800767"/>
            </a:xfrm>
            <a:prstGeom prst="rect">
              <a:avLst/>
            </a:prstGeom>
          </p:spPr>
          <p:txBody>
            <a:bodyPr wrap="square">
              <a:spAutoFit/>
            </a:bodyPr>
            <a:lstStyle/>
            <a:p>
              <a:r>
                <a:rPr lang="zh-CN" altLang="en-US" sz="1600" dirty="0" smtClean="0">
                  <a:solidFill>
                    <a:srgbClr val="2E2E2E"/>
                  </a:solidFill>
                  <a:latin typeface="+mn-ea"/>
                  <a:cs typeface="Courier New" panose="02070309020205020404" pitchFamily="49" charset="0"/>
                </a:rPr>
                <a:t>   即使</a:t>
              </a:r>
              <a:r>
                <a:rPr lang="zh-CN" altLang="en-US" sz="1600" dirty="0">
                  <a:solidFill>
                    <a:srgbClr val="2E2E2E"/>
                  </a:solidFill>
                  <a:latin typeface="+mn-ea"/>
                  <a:cs typeface="Courier New" panose="02070309020205020404" pitchFamily="49" charset="0"/>
                </a:rPr>
                <a:t>隔着手机的玻璃屏幕，界面上的按钮和控件也应当是易于被感知，让人觉得它们是真实有形的。运动轨迹和视觉线索能够以即时反馈的形式，弥合这种现实和虚拟图像之间的界限，让人看起来、感觉上都是在直接操作。</a:t>
              </a:r>
              <a:r>
                <a:rPr lang="en-US" altLang="zh-CN" sz="1600" dirty="0">
                  <a:solidFill>
                    <a:srgbClr val="FF0000"/>
                  </a:solidFill>
                  <a:latin typeface="+mn-ea"/>
                  <a:cs typeface="Courier New" panose="02070309020205020404" pitchFamily="49" charset="0"/>
                </a:rPr>
                <a:t>UI</a:t>
              </a:r>
              <a:r>
                <a:rPr lang="zh-CN" altLang="en-US" sz="1600" dirty="0">
                  <a:solidFill>
                    <a:srgbClr val="FF0000"/>
                  </a:solidFill>
                  <a:latin typeface="+mn-ea"/>
                  <a:cs typeface="Courier New" panose="02070309020205020404" pitchFamily="49" charset="0"/>
                </a:rPr>
                <a:t>界面中的按钮能够模仿现实中的按钮反馈来强化交互，简单的说来，就是让用户输入和操作的视觉反馈更加明显一些</a:t>
              </a:r>
              <a:r>
                <a:rPr lang="zh-CN" altLang="en-US" sz="1600" dirty="0" smtClean="0">
                  <a:solidFill>
                    <a:srgbClr val="FF0000"/>
                  </a:solidFill>
                  <a:latin typeface="+mn-ea"/>
                  <a:cs typeface="Courier New" panose="02070309020205020404" pitchFamily="49" charset="0"/>
                </a:rPr>
                <a:t>。</a:t>
              </a:r>
              <a:endParaRPr lang="en-US" altLang="zh-CN" sz="1600" dirty="0" smtClean="0">
                <a:solidFill>
                  <a:srgbClr val="FF0000"/>
                </a:solidFill>
                <a:latin typeface="+mn-ea"/>
                <a:cs typeface="Courier New" panose="02070309020205020404" pitchFamily="49" charset="0"/>
              </a:endParaRPr>
            </a:p>
            <a:p>
              <a:endParaRPr lang="en-US" altLang="zh-CN" sz="1600" dirty="0" smtClean="0">
                <a:solidFill>
                  <a:srgbClr val="2E2E2E"/>
                </a:solidFill>
                <a:latin typeface="+mn-ea"/>
                <a:cs typeface="Courier New" panose="02070309020205020404" pitchFamily="49" charset="0"/>
              </a:endParaRPr>
            </a:p>
            <a:p>
              <a:r>
                <a:rPr lang="zh-CN" altLang="en-US" sz="1600" dirty="0" smtClean="0">
                  <a:solidFill>
                    <a:srgbClr val="2E2E2E"/>
                  </a:solidFill>
                  <a:latin typeface="+mn-ea"/>
                  <a:cs typeface="Courier New" panose="02070309020205020404" pitchFamily="49" charset="0"/>
                </a:rPr>
                <a:t>   视觉</a:t>
              </a:r>
              <a:r>
                <a:rPr lang="zh-CN" altLang="en-US" sz="1600" dirty="0">
                  <a:solidFill>
                    <a:srgbClr val="2E2E2E"/>
                  </a:solidFill>
                  <a:latin typeface="+mn-ea"/>
                  <a:cs typeface="Courier New" panose="02070309020205020404" pitchFamily="49" charset="0"/>
                </a:rPr>
                <a:t>反馈之所以有用，是因为它符合用户对于交互的期望，当用户针对某个控件进行了操作，而它们给予了对应的反馈，这种感觉是非常良好的。</a:t>
              </a:r>
            </a:p>
          </p:txBody>
        </p:sp>
      </p:grpSp>
      <p:grpSp>
        <p:nvGrpSpPr>
          <p:cNvPr id="60" name="组合 59"/>
          <p:cNvGrpSpPr/>
          <p:nvPr/>
        </p:nvGrpSpPr>
        <p:grpSpPr>
          <a:xfrm>
            <a:off x="245427" y="1247178"/>
            <a:ext cx="10674315" cy="4918920"/>
            <a:chOff x="236856" y="1246931"/>
            <a:chExt cx="10674315" cy="4918920"/>
          </a:xfrm>
        </p:grpSpPr>
        <p:pic>
          <p:nvPicPr>
            <p:cNvPr id="61" name="图片 6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9362" y="1923180"/>
              <a:ext cx="3991809" cy="3991809"/>
            </a:xfrm>
            <a:prstGeom prst="rect">
              <a:avLst/>
            </a:prstGeom>
          </p:spPr>
        </p:pic>
        <p:grpSp>
          <p:nvGrpSpPr>
            <p:cNvPr id="62" name="组合 61"/>
            <p:cNvGrpSpPr/>
            <p:nvPr/>
          </p:nvGrpSpPr>
          <p:grpSpPr>
            <a:xfrm>
              <a:off x="236856" y="1246931"/>
              <a:ext cx="5426302" cy="4918920"/>
              <a:chOff x="236856" y="1246931"/>
              <a:chExt cx="5426302" cy="4918920"/>
            </a:xfrm>
          </p:grpSpPr>
          <p:grpSp>
            <p:nvGrpSpPr>
              <p:cNvPr id="64" name="组合 63"/>
              <p:cNvGrpSpPr/>
              <p:nvPr/>
            </p:nvGrpSpPr>
            <p:grpSpPr>
              <a:xfrm>
                <a:off x="236856" y="1246931"/>
                <a:ext cx="5426302" cy="4918920"/>
                <a:chOff x="237031" y="1247120"/>
                <a:chExt cx="7776863" cy="4918979"/>
              </a:xfrm>
            </p:grpSpPr>
            <p:sp>
              <p:nvSpPr>
                <p:cNvPr id="98" name="矩形 97"/>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99" name="组合 98"/>
                <p:cNvGrpSpPr/>
                <p:nvPr/>
              </p:nvGrpSpPr>
              <p:grpSpPr>
                <a:xfrm>
                  <a:off x="237031" y="1247120"/>
                  <a:ext cx="7776863" cy="4918979"/>
                  <a:chOff x="1285644" y="1756066"/>
                  <a:chExt cx="7135478" cy="3589033"/>
                </a:xfrm>
              </p:grpSpPr>
              <p:sp>
                <p:nvSpPr>
                  <p:cNvPr id="100" name="矩形 99"/>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1" name="矩形 100"/>
                  <p:cNvSpPr/>
                  <p:nvPr/>
                </p:nvSpPr>
                <p:spPr>
                  <a:xfrm>
                    <a:off x="1285645" y="1756066"/>
                    <a:ext cx="3253226"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65" name="矩形 64"/>
              <p:cNvSpPr/>
              <p:nvPr/>
            </p:nvSpPr>
            <p:spPr>
              <a:xfrm>
                <a:off x="257925" y="1308812"/>
                <a:ext cx="2339102"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构建有意义的过渡</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63" name="矩形 62"/>
            <p:cNvSpPr/>
            <p:nvPr/>
          </p:nvSpPr>
          <p:spPr>
            <a:xfrm>
              <a:off x="255906" y="1790269"/>
              <a:ext cx="5326896" cy="2308324"/>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动效一个很重要的功能，是展现状态和内容的转变与过渡，用来解释屏幕上各种元素的排布和</a:t>
              </a:r>
              <a:r>
                <a:rPr lang="zh-CN" altLang="en-US" sz="1600" dirty="0" smtClean="0">
                  <a:solidFill>
                    <a:srgbClr val="2E2E2E"/>
                  </a:solidFill>
                  <a:latin typeface="+mn-ea"/>
                  <a:cs typeface="Courier New" panose="02070309020205020404" pitchFamily="49" charset="0"/>
                </a:rPr>
                <a:t>层次。</a:t>
              </a:r>
              <a:endParaRPr lang="en-US" altLang="zh-CN" sz="1600" dirty="0" smtClean="0">
                <a:solidFill>
                  <a:srgbClr val="2E2E2E"/>
                </a:solidFill>
                <a:latin typeface="+mn-ea"/>
                <a:cs typeface="Courier New" panose="02070309020205020404" pitchFamily="49" charset="0"/>
              </a:endParaRPr>
            </a:p>
            <a:p>
              <a:endParaRPr lang="en-US" altLang="zh-CN" sz="1600" dirty="0" smtClean="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图标可能会从一个形状变为另外一个形状，在不同的时间以不同的功能呈现，而这种过渡和转变就是靠动效来表现的。</a:t>
              </a:r>
            </a:p>
            <a:p>
              <a:endParaRPr lang="zh-CN" altLang="en-US"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动效设计的优势不仅仅是单纯的引导，它让转变和过渡的等待过程变得更加有趣，愉悦用户。</a:t>
              </a:r>
            </a:p>
          </p:txBody>
        </p:sp>
      </p:grpSp>
      <p:grpSp>
        <p:nvGrpSpPr>
          <p:cNvPr id="102" name="组合 101"/>
          <p:cNvGrpSpPr/>
          <p:nvPr/>
        </p:nvGrpSpPr>
        <p:grpSpPr>
          <a:xfrm>
            <a:off x="245426" y="1240801"/>
            <a:ext cx="10156052" cy="5110802"/>
            <a:chOff x="236856" y="1241630"/>
            <a:chExt cx="10156052" cy="5110802"/>
          </a:xfrm>
        </p:grpSpPr>
        <p:grpSp>
          <p:nvGrpSpPr>
            <p:cNvPr id="103" name="组合 102"/>
            <p:cNvGrpSpPr/>
            <p:nvPr/>
          </p:nvGrpSpPr>
          <p:grpSpPr>
            <a:xfrm>
              <a:off x="236856" y="1241630"/>
              <a:ext cx="9810220" cy="4924221"/>
              <a:chOff x="236856" y="1241630"/>
              <a:chExt cx="9810220" cy="4924221"/>
            </a:xfrm>
          </p:grpSpPr>
          <p:pic>
            <p:nvPicPr>
              <p:cNvPr id="105" name="图片 10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8723" y="1241630"/>
                <a:ext cx="3168353" cy="2376265"/>
              </a:xfrm>
              <a:prstGeom prst="rect">
                <a:avLst/>
              </a:prstGeom>
            </p:spPr>
          </p:pic>
          <p:grpSp>
            <p:nvGrpSpPr>
              <p:cNvPr id="106" name="组合 105"/>
              <p:cNvGrpSpPr/>
              <p:nvPr/>
            </p:nvGrpSpPr>
            <p:grpSpPr>
              <a:xfrm>
                <a:off x="236856" y="1246931"/>
                <a:ext cx="5426302" cy="4918920"/>
                <a:chOff x="236856" y="1246931"/>
                <a:chExt cx="5426302" cy="4918920"/>
              </a:xfrm>
            </p:grpSpPr>
            <p:grpSp>
              <p:nvGrpSpPr>
                <p:cNvPr id="108" name="组合 107"/>
                <p:cNvGrpSpPr/>
                <p:nvPr/>
              </p:nvGrpSpPr>
              <p:grpSpPr>
                <a:xfrm>
                  <a:off x="236856" y="1246931"/>
                  <a:ext cx="5426302" cy="4918920"/>
                  <a:chOff x="237031" y="1247120"/>
                  <a:chExt cx="7776863" cy="4918979"/>
                </a:xfrm>
              </p:grpSpPr>
              <p:sp>
                <p:nvSpPr>
                  <p:cNvPr id="110" name="矩形 10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111" name="组合 110"/>
                  <p:cNvGrpSpPr/>
                  <p:nvPr/>
                </p:nvGrpSpPr>
                <p:grpSpPr>
                  <a:xfrm>
                    <a:off x="237031" y="1247120"/>
                    <a:ext cx="7776863" cy="4918979"/>
                    <a:chOff x="1285644" y="1756066"/>
                    <a:chExt cx="7135478" cy="3589033"/>
                  </a:xfrm>
                </p:grpSpPr>
                <p:sp>
                  <p:nvSpPr>
                    <p:cNvPr id="112" name="矩形 11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3" name="矩形 112"/>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109" name="矩形 108"/>
                <p:cNvSpPr/>
                <p:nvPr/>
              </p:nvSpPr>
              <p:spPr>
                <a:xfrm>
                  <a:off x="257925" y="1308812"/>
                  <a:ext cx="2087431"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凸显</a:t>
                  </a:r>
                  <a:r>
                    <a:rPr lang="en-US" altLang="zh-CN" dirty="0">
                      <a:solidFill>
                        <a:srgbClr val="2E2E2E"/>
                      </a:solidFill>
                      <a:latin typeface="华文行楷" panose="02010800040101010101" pitchFamily="2" charset="-122"/>
                      <a:ea typeface="华文行楷" panose="02010800040101010101" pitchFamily="2" charset="-122"/>
                    </a:rPr>
                    <a:t>UI</a:t>
                  </a:r>
                  <a:r>
                    <a:rPr lang="zh-CN" altLang="en-US" dirty="0">
                      <a:solidFill>
                        <a:srgbClr val="2E2E2E"/>
                      </a:solidFill>
                      <a:latin typeface="华文行楷" panose="02010800040101010101" pitchFamily="2" charset="-122"/>
                      <a:ea typeface="华文行楷" panose="02010800040101010101" pitchFamily="2" charset="-122"/>
                    </a:rPr>
                    <a:t>中的变化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07" name="矩形 106"/>
              <p:cNvSpPr/>
              <p:nvPr/>
            </p:nvSpPr>
            <p:spPr>
              <a:xfrm>
                <a:off x="255906" y="1790269"/>
                <a:ext cx="5326896" cy="2062103"/>
              </a:xfrm>
              <a:prstGeom prst="rect">
                <a:avLst/>
              </a:prstGeom>
            </p:spPr>
            <p:txBody>
              <a:bodyPr wrap="square">
                <a:spAutoFit/>
              </a:bodyPr>
              <a:lstStyle/>
              <a:p>
                <a:r>
                  <a:rPr lang="zh-CN" altLang="en-US" sz="1600" dirty="0">
                    <a:solidFill>
                      <a:srgbClr val="2E2E2E"/>
                    </a:solidFill>
                    <a:latin typeface="+mn-ea"/>
                    <a:cs typeface="Courier New" panose="02070309020205020404" pitchFamily="49" charset="0"/>
                  </a:rPr>
                  <a:t>微交互能够直接吸引用户的注意力。在绝大多数情况下，设计师通过动效化的微交互将用的注意力吸引到某个重要的细节上去（比如通知推送）。不过，在这个过程中，要确保动效是功能性的，并且对于用户而言是合理而能接受的</a:t>
                </a:r>
                <a:r>
                  <a:rPr lang="zh-CN" altLang="en-US" sz="1600" dirty="0" smtClean="0">
                    <a:solidFill>
                      <a:srgbClr val="2E2E2E"/>
                    </a:solidFill>
                    <a:latin typeface="+mn-ea"/>
                    <a:cs typeface="Courier New" panose="02070309020205020404" pitchFamily="49" charset="0"/>
                  </a:rPr>
                  <a:t>。</a:t>
                </a:r>
                <a:endParaRPr lang="en-US" altLang="zh-CN" sz="1600" dirty="0" smtClean="0">
                  <a:solidFill>
                    <a:srgbClr val="2E2E2E"/>
                  </a:solidFill>
                  <a:latin typeface="+mn-ea"/>
                  <a:cs typeface="Courier New" panose="02070309020205020404" pitchFamily="49" charset="0"/>
                </a:endParaRPr>
              </a:p>
              <a:p>
                <a:endParaRPr lang="en-US" altLang="zh-CN" sz="1600" dirty="0">
                  <a:solidFill>
                    <a:srgbClr val="2E2E2E"/>
                  </a:solidFill>
                  <a:latin typeface="+mn-ea"/>
                  <a:cs typeface="Courier New" panose="02070309020205020404" pitchFamily="49" charset="0"/>
                </a:endParaRPr>
              </a:p>
              <a:p>
                <a:r>
                  <a:rPr lang="zh-CN" altLang="en-US" sz="1600" dirty="0">
                    <a:solidFill>
                      <a:srgbClr val="2E2E2E"/>
                    </a:solidFill>
                    <a:latin typeface="+mn-ea"/>
                    <a:cs typeface="Courier New" panose="02070309020205020404" pitchFamily="49" charset="0"/>
                  </a:rPr>
                  <a:t>当用户看到这些作为触发反馈的动画效果的时候，就明白他们的操作完成了。</a:t>
                </a:r>
              </a:p>
            </p:txBody>
          </p:sp>
        </p:grpSp>
        <p:pic>
          <p:nvPicPr>
            <p:cNvPr id="104" name="图片 10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7294" y="3723221"/>
              <a:ext cx="3505614" cy="2629211"/>
            </a:xfrm>
            <a:prstGeom prst="rect">
              <a:avLst/>
            </a:prstGeom>
          </p:spPr>
        </p:pic>
      </p:grpSp>
    </p:spTree>
    <p:extLst>
      <p:ext uri="{BB962C8B-B14F-4D97-AF65-F5344CB8AC3E}">
        <p14:creationId xmlns:p14="http://schemas.microsoft.com/office/powerpoint/2010/main" val="4022936409"/>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0"/>
                                        </p:tgtEl>
                                      </p:cBhvr>
                                    </p:animEffect>
                                    <p:set>
                                      <p:cBhvr>
                                        <p:cTn id="15" dur="1" fill="hold">
                                          <p:stCondLst>
                                            <p:cond delay="499"/>
                                          </p:stCondLst>
                                        </p:cTn>
                                        <p:tgtEl>
                                          <p:spTgt spid="50"/>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0"/>
                                        </p:tgtEl>
                                      </p:cBhvr>
                                    </p:animEffect>
                                    <p:set>
                                      <p:cBhvr>
                                        <p:cTn id="22" dur="1" fill="hold">
                                          <p:stCondLst>
                                            <p:cond delay="499"/>
                                          </p:stCondLst>
                                        </p:cTn>
                                        <p:tgtEl>
                                          <p:spTgt spid="60"/>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226388" y="159851"/>
            <a:ext cx="6052718" cy="502445"/>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界面原型的设计原则</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245426" y="1246102"/>
            <a:ext cx="5426302" cy="4918920"/>
            <a:chOff x="236856" y="1246931"/>
            <a:chExt cx="5426302" cy="4918920"/>
          </a:xfrm>
        </p:grpSpPr>
        <p:grpSp>
          <p:nvGrpSpPr>
            <p:cNvPr id="70" name="组合 69"/>
            <p:cNvGrpSpPr/>
            <p:nvPr/>
          </p:nvGrpSpPr>
          <p:grpSpPr>
            <a:xfrm>
              <a:off x="236856" y="1246931"/>
              <a:ext cx="5426302" cy="4918920"/>
              <a:chOff x="236856" y="1246931"/>
              <a:chExt cx="5426302" cy="4918920"/>
            </a:xfrm>
          </p:grpSpPr>
          <p:grpSp>
            <p:nvGrpSpPr>
              <p:cNvPr id="72" name="组合 71"/>
              <p:cNvGrpSpPr/>
              <p:nvPr/>
            </p:nvGrpSpPr>
            <p:grpSpPr>
              <a:xfrm>
                <a:off x="236856" y="1246931"/>
                <a:ext cx="5426302" cy="4918920"/>
                <a:chOff x="237031" y="1247120"/>
                <a:chExt cx="7776863" cy="4918979"/>
              </a:xfrm>
            </p:grpSpPr>
            <p:sp>
              <p:nvSpPr>
                <p:cNvPr id="74" name="矩形 73"/>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75" name="组合 74"/>
                <p:cNvGrpSpPr/>
                <p:nvPr/>
              </p:nvGrpSpPr>
              <p:grpSpPr>
                <a:xfrm>
                  <a:off x="237031" y="1247120"/>
                  <a:ext cx="7776863" cy="4918979"/>
                  <a:chOff x="1285644" y="1756066"/>
                  <a:chExt cx="7135478" cy="3589033"/>
                </a:xfrm>
              </p:grpSpPr>
              <p:sp>
                <p:nvSpPr>
                  <p:cNvPr id="76" name="矩形 75"/>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矩形 76"/>
                  <p:cNvSpPr/>
                  <p:nvPr/>
                </p:nvSpPr>
                <p:spPr>
                  <a:xfrm>
                    <a:off x="1285644" y="1756066"/>
                    <a:ext cx="2685090"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73" name="矩形 72"/>
              <p:cNvSpPr/>
              <p:nvPr/>
            </p:nvSpPr>
            <p:spPr>
              <a:xfrm>
                <a:off x="257925" y="1308812"/>
                <a:ext cx="723275" cy="415498"/>
              </a:xfrm>
              <a:prstGeom prst="rect">
                <a:avLst/>
              </a:prstGeom>
            </p:spPr>
            <p:txBody>
              <a:bodyPr wrap="none">
                <a:spAutoFit/>
              </a:bodyPr>
              <a:lstStyle/>
              <a:p>
                <a:r>
                  <a:rPr lang="zh-CN" altLang="en-US" dirty="0">
                    <a:solidFill>
                      <a:srgbClr val="2E2E2E"/>
                    </a:solidFill>
                    <a:latin typeface="华文行楷" panose="02010800040101010101" pitchFamily="2" charset="-122"/>
                    <a:ea typeface="华文行楷" panose="02010800040101010101" pitchFamily="2" charset="-122"/>
                  </a:rPr>
                  <a:t>提问</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71" name="矩形 70"/>
            <p:cNvSpPr/>
            <p:nvPr/>
          </p:nvSpPr>
          <p:spPr>
            <a:xfrm>
              <a:off x="255906" y="1790269"/>
              <a:ext cx="5326896" cy="338554"/>
            </a:xfrm>
            <a:prstGeom prst="rect">
              <a:avLst/>
            </a:prstGeom>
          </p:spPr>
          <p:txBody>
            <a:bodyPr wrap="square">
              <a:spAutoFit/>
            </a:bodyPr>
            <a:lstStyle/>
            <a:p>
              <a:r>
                <a:rPr lang="en-US" altLang="zh-CN" sz="1600" dirty="0" smtClean="0">
                  <a:solidFill>
                    <a:srgbClr val="2E2E2E"/>
                  </a:solidFill>
                  <a:latin typeface="+mn-ea"/>
                  <a:cs typeface="Courier New" panose="02070309020205020404" pitchFamily="49" charset="0"/>
                </a:rPr>
                <a:t>1. </a:t>
              </a:r>
              <a:r>
                <a:rPr lang="zh-CN" altLang="en-US" sz="1600" dirty="0">
                  <a:solidFill>
                    <a:srgbClr val="2E2E2E"/>
                  </a:solidFill>
                  <a:latin typeface="+mn-ea"/>
                  <a:cs typeface="Courier New" panose="02070309020205020404" pitchFamily="49" charset="0"/>
                </a:rPr>
                <a:t>简要复述</a:t>
              </a:r>
              <a:r>
                <a:rPr lang="zh-CN" altLang="en-US" sz="1600" dirty="0" smtClean="0">
                  <a:solidFill>
                    <a:srgbClr val="2E2E2E"/>
                  </a:solidFill>
                  <a:latin typeface="+mn-ea"/>
                  <a:cs typeface="Courier New" panose="02070309020205020404" pitchFamily="49" charset="0"/>
                </a:rPr>
                <a:t>原型设计的几个原则？</a:t>
              </a:r>
              <a:endParaRPr lang="zh-CN" altLang="en-US" sz="1600" dirty="0">
                <a:solidFill>
                  <a:srgbClr val="2E2E2E"/>
                </a:solidFill>
                <a:latin typeface="+mn-ea"/>
                <a:cs typeface="Courier New" panose="02070309020205020404" pitchFamily="49" charset="0"/>
              </a:endParaRPr>
            </a:p>
          </p:txBody>
        </p:sp>
      </p:grpSp>
    </p:spTree>
    <p:extLst>
      <p:ext uri="{BB962C8B-B14F-4D97-AF65-F5344CB8AC3E}">
        <p14:creationId xmlns:p14="http://schemas.microsoft.com/office/powerpoint/2010/main" val="2265070783"/>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a:t>
            </a:r>
            <a:r>
              <a:rPr lang="zh-CN" altLang="en-US" sz="2665" dirty="0" smtClean="0">
                <a:solidFill>
                  <a:srgbClr val="183A5D"/>
                </a:solidFill>
                <a:latin typeface="微软雅黑" panose="020B0503020204020204" pitchFamily="34" charset="-122"/>
                <a:ea typeface="微软雅黑" panose="020B0503020204020204" pitchFamily="34" charset="-122"/>
              </a:rPr>
              <a:t>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[2]</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94606" y="1269554"/>
            <a:ext cx="4985684" cy="4918920"/>
            <a:chOff x="236856" y="1246931"/>
            <a:chExt cx="5426302" cy="4918920"/>
          </a:xfrm>
        </p:grpSpPr>
        <p:grpSp>
          <p:nvGrpSpPr>
            <p:cNvPr id="17" name="组合 16"/>
            <p:cNvGrpSpPr/>
            <p:nvPr/>
          </p:nvGrpSpPr>
          <p:grpSpPr>
            <a:xfrm>
              <a:off x="236856" y="1246931"/>
              <a:ext cx="5426302" cy="4918920"/>
              <a:chOff x="236856" y="1246931"/>
              <a:chExt cx="5426302" cy="4918920"/>
            </a:xfrm>
          </p:grpSpPr>
          <p:grpSp>
            <p:nvGrpSpPr>
              <p:cNvPr id="19" name="组合 18"/>
              <p:cNvGrpSpPr/>
              <p:nvPr/>
            </p:nvGrpSpPr>
            <p:grpSpPr>
              <a:xfrm>
                <a:off x="236856" y="1246931"/>
                <a:ext cx="5426302" cy="4918920"/>
                <a:chOff x="237031" y="1247120"/>
                <a:chExt cx="7776863" cy="4918979"/>
              </a:xfrm>
            </p:grpSpPr>
            <p:sp>
              <p:nvSpPr>
                <p:cNvPr id="21" name="矩形 20"/>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22" name="组合 21"/>
                <p:cNvGrpSpPr/>
                <p:nvPr/>
              </p:nvGrpSpPr>
              <p:grpSpPr>
                <a:xfrm>
                  <a:off x="237031" y="1247120"/>
                  <a:ext cx="7776863" cy="4918979"/>
                  <a:chOff x="1285644" y="1756066"/>
                  <a:chExt cx="7135478" cy="3589033"/>
                </a:xfrm>
              </p:grpSpPr>
              <p:sp>
                <p:nvSpPr>
                  <p:cNvPr id="23" name="矩形 22"/>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0" name="矩形 19"/>
              <p:cNvSpPr/>
              <p:nvPr/>
            </p:nvSpPr>
            <p:spPr>
              <a:xfrm>
                <a:off x="257925" y="1308812"/>
                <a:ext cx="723275"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国产</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18" name="矩形 17"/>
            <p:cNvSpPr/>
            <p:nvPr/>
          </p:nvSpPr>
          <p:spPr>
            <a:xfrm>
              <a:off x="257925" y="1981365"/>
              <a:ext cx="5326896" cy="1384995"/>
            </a:xfrm>
            <a:prstGeom prst="rect">
              <a:avLst/>
            </a:prstGeom>
          </p:spPr>
          <p:txBody>
            <a:bodyPr wrap="square">
              <a:spAutoFit/>
            </a:bodyPr>
            <a:lstStyle/>
            <a:p>
              <a:pPr marL="285750" indent="-285750">
                <a:buFont typeface="Wingdings" panose="05000000000000000000" pitchFamily="2" charset="2"/>
                <a:buChar char="l"/>
              </a:pPr>
              <a:r>
                <a:rPr lang="zh-CN" altLang="en-US"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墨刀</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Xiaopiu</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grpSp>
        <p:nvGrpSpPr>
          <p:cNvPr id="9" name="组合 8"/>
          <p:cNvGrpSpPr/>
          <p:nvPr/>
        </p:nvGrpSpPr>
        <p:grpSpPr>
          <a:xfrm>
            <a:off x="6544386" y="1269554"/>
            <a:ext cx="5083392" cy="4918920"/>
            <a:chOff x="6544386" y="1269554"/>
            <a:chExt cx="5083392" cy="4918920"/>
          </a:xfrm>
        </p:grpSpPr>
        <p:grpSp>
          <p:nvGrpSpPr>
            <p:cNvPr id="26" name="组合 25"/>
            <p:cNvGrpSpPr/>
            <p:nvPr/>
          </p:nvGrpSpPr>
          <p:grpSpPr>
            <a:xfrm>
              <a:off x="6544386" y="1269554"/>
              <a:ext cx="4985684" cy="4918920"/>
              <a:chOff x="236856" y="1246931"/>
              <a:chExt cx="5426302" cy="4918920"/>
            </a:xfrm>
          </p:grpSpPr>
          <p:grpSp>
            <p:nvGrpSpPr>
              <p:cNvPr id="28" name="组合 27"/>
              <p:cNvGrpSpPr/>
              <p:nvPr/>
            </p:nvGrpSpPr>
            <p:grpSpPr>
              <a:xfrm>
                <a:off x="236856" y="1246931"/>
                <a:ext cx="5426302" cy="4918920"/>
                <a:chOff x="237031" y="1247120"/>
                <a:chExt cx="7776863" cy="4918979"/>
              </a:xfrm>
            </p:grpSpPr>
            <p:sp>
              <p:nvSpPr>
                <p:cNvPr id="30" name="矩形 2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grpSp>
              <p:nvGrpSpPr>
                <p:cNvPr id="31" name="组合 30"/>
                <p:cNvGrpSpPr/>
                <p:nvPr/>
              </p:nvGrpSpPr>
              <p:grpSpPr>
                <a:xfrm>
                  <a:off x="237031" y="1247120"/>
                  <a:ext cx="7776863" cy="4918979"/>
                  <a:chOff x="1285644" y="1756066"/>
                  <a:chExt cx="7135478" cy="3589033"/>
                </a:xfrm>
              </p:grpSpPr>
              <p:sp>
                <p:nvSpPr>
                  <p:cNvPr id="32" name="矩形 31"/>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矩形 32"/>
                  <p:cNvSpPr/>
                  <p:nvPr/>
                </p:nvSpPr>
                <p:spPr>
                  <a:xfrm>
                    <a:off x="1285645" y="1756066"/>
                    <a:ext cx="1064108" cy="348011"/>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grpSp>
          <p:sp>
            <p:nvSpPr>
              <p:cNvPr id="29" name="矩形 28"/>
              <p:cNvSpPr/>
              <p:nvPr/>
            </p:nvSpPr>
            <p:spPr>
              <a:xfrm>
                <a:off x="257925" y="1308812"/>
                <a:ext cx="787196" cy="415498"/>
              </a:xfrm>
              <a:prstGeom prst="rect">
                <a:avLst/>
              </a:prstGeom>
            </p:spPr>
            <p:txBody>
              <a:bodyPr wrap="none">
                <a:spAutoFit/>
              </a:bodyPr>
              <a:lstStyle/>
              <a:p>
                <a:r>
                  <a:rPr lang="zh-CN" altLang="en-US" dirty="0" smtClean="0">
                    <a:solidFill>
                      <a:srgbClr val="2E2E2E"/>
                    </a:solidFill>
                    <a:latin typeface="华文行楷" panose="02010800040101010101" pitchFamily="2" charset="-122"/>
                    <a:ea typeface="华文行楷" panose="02010800040101010101" pitchFamily="2" charset="-122"/>
                  </a:rPr>
                  <a:t>国外</a:t>
                </a:r>
                <a:endParaRPr lang="zh-CN" altLang="en-US" dirty="0">
                  <a:solidFill>
                    <a:srgbClr val="2E2E2E"/>
                  </a:solidFill>
                  <a:effectLst/>
                  <a:latin typeface="华文行楷" panose="02010800040101010101" pitchFamily="2" charset="-122"/>
                  <a:ea typeface="华文行楷" panose="02010800040101010101" pitchFamily="2" charset="-122"/>
                </a:endParaRPr>
              </a:p>
            </p:txBody>
          </p:sp>
        </p:grpSp>
        <p:sp>
          <p:nvSpPr>
            <p:cNvPr id="34" name="矩形 33"/>
            <p:cNvSpPr/>
            <p:nvPr/>
          </p:nvSpPr>
          <p:spPr>
            <a:xfrm>
              <a:off x="6733428" y="2003987"/>
              <a:ext cx="4894350" cy="2246769"/>
            </a:xfrm>
            <a:prstGeom prst="rect">
              <a:avLst/>
            </a:prstGeom>
          </p:spPr>
          <p:txBody>
            <a:bodyPr wrap="square">
              <a:spAutoFit/>
            </a:bodyPr>
            <a:lstStyle/>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MockPlus</a:t>
              </a: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r>
                <a:rPr lang="en-US" altLang="zh-CN" sz="2800" dirty="0" err="1"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Axure</a:t>
              </a: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 RP</a:t>
              </a:r>
            </a:p>
            <a:p>
              <a:pPr marL="285750" indent="-285750">
                <a:buFont typeface="Wingdings" panose="05000000000000000000" pitchFamily="2" charset="2"/>
                <a:buChar char="l"/>
              </a:pPr>
              <a:r>
                <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rPr>
                <a:t>Sketch</a:t>
              </a:r>
            </a:p>
            <a:p>
              <a:pPr marL="285750" indent="-285750">
                <a:buFont typeface="Wingdings" panose="05000000000000000000" pitchFamily="2" charset="2"/>
                <a:buChar char="l"/>
              </a:pPr>
              <a:endParaRPr lang="en-US" altLang="zh-CN" sz="2800" dirty="0" smtClean="0">
                <a:solidFill>
                  <a:srgbClr val="2E2E2E"/>
                </a:solidFill>
                <a:latin typeface="华文新魏" panose="02010800040101010101" pitchFamily="2" charset="-122"/>
                <a:ea typeface="华文新魏" panose="02010800040101010101" pitchFamily="2" charset="-122"/>
                <a:cs typeface="Courier New" panose="02070309020205020404" pitchFamily="49" charset="0"/>
              </a:endParaRPr>
            </a:p>
            <a:p>
              <a:pPr marL="285750" indent="-285750">
                <a:buFont typeface="Wingdings" panose="05000000000000000000" pitchFamily="2" charset="2"/>
                <a:buChar char="l"/>
              </a:pPr>
              <a:endParaRPr lang="zh-CN" altLang="en-US" sz="2800" dirty="0">
                <a:solidFill>
                  <a:srgbClr val="2E2E2E"/>
                </a:solidFill>
                <a:latin typeface="华文行楷" panose="02010800040101010101" pitchFamily="2" charset="-122"/>
                <a:ea typeface="华文行楷" panose="02010800040101010101" pitchFamily="2" charset="-122"/>
                <a:cs typeface="Courier New" panose="02070309020205020404" pitchFamily="49" charset="0"/>
              </a:endParaRPr>
            </a:p>
          </p:txBody>
        </p:sp>
      </p:grpSp>
    </p:spTree>
    <p:extLst>
      <p:ext uri="{BB962C8B-B14F-4D97-AF65-F5344CB8AC3E}">
        <p14:creationId xmlns:p14="http://schemas.microsoft.com/office/powerpoint/2010/main" val="730788224"/>
      </p:ext>
    </p:extLst>
  </p:cSld>
  <p:clrMapOvr>
    <a:masterClrMapping/>
  </p:clrMapOvr>
  <p:transition spd="slow" advClick="0" advTm="0">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4</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a:t>
            </a:r>
            <a:r>
              <a:rPr lang="zh-CN" altLang="en-US" sz="2665" dirty="0" smtClean="0">
                <a:solidFill>
                  <a:srgbClr val="183A5D"/>
                </a:solidFill>
                <a:latin typeface="微软雅黑" panose="020B0503020204020204" pitchFamily="34" charset="-122"/>
                <a:ea typeface="微软雅黑" panose="020B0503020204020204" pitchFamily="34" charset="-122"/>
              </a:rPr>
              <a:t>开发工具</a:t>
            </a:r>
            <a:r>
              <a:rPr lang="en-US" altLang="zh-CN" sz="2665" baseline="-25000" dirty="0" smtClean="0">
                <a:solidFill>
                  <a:srgbClr val="183A5D"/>
                </a:solidFill>
                <a:latin typeface="微软雅黑" panose="020B0503020204020204" pitchFamily="34" charset="-122"/>
                <a:ea typeface="微软雅黑" panose="020B0503020204020204" pitchFamily="34" charset="-122"/>
              </a:rPr>
              <a:t>[3]</a:t>
            </a:r>
            <a:endParaRPr lang="zh-CN" altLang="en-US" sz="2665" baseline="-25000" dirty="0">
              <a:solidFill>
                <a:srgbClr val="183A5D"/>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267095" y="1125538"/>
            <a:ext cx="7730137" cy="5061822"/>
            <a:chOff x="236855" y="1246929"/>
            <a:chExt cx="7730137" cy="3816665"/>
          </a:xfrm>
        </p:grpSpPr>
        <p:pic>
          <p:nvPicPr>
            <p:cNvPr id="35" name="图片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855" y="1751613"/>
              <a:ext cx="7730137" cy="3311981"/>
            </a:xfrm>
            <a:prstGeom prst="rect">
              <a:avLst/>
            </a:prstGeom>
          </p:spPr>
        </p:pic>
        <p:grpSp>
          <p:nvGrpSpPr>
            <p:cNvPr id="36" name="组合 35"/>
            <p:cNvGrpSpPr/>
            <p:nvPr/>
          </p:nvGrpSpPr>
          <p:grpSpPr>
            <a:xfrm>
              <a:off x="236855" y="1246929"/>
              <a:ext cx="5426303" cy="1153579"/>
              <a:chOff x="236855" y="1246929"/>
              <a:chExt cx="5426303" cy="1153579"/>
            </a:xfrm>
          </p:grpSpPr>
          <p:grpSp>
            <p:nvGrpSpPr>
              <p:cNvPr id="38" name="组合 37"/>
              <p:cNvGrpSpPr/>
              <p:nvPr/>
            </p:nvGrpSpPr>
            <p:grpSpPr>
              <a:xfrm>
                <a:off x="236855" y="1246929"/>
                <a:ext cx="5426303" cy="1153579"/>
                <a:chOff x="237030" y="1247118"/>
                <a:chExt cx="7776864" cy="1153593"/>
              </a:xfrm>
            </p:grpSpPr>
            <p:sp>
              <p:nvSpPr>
                <p:cNvPr id="40" name="矩形 3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43" name="矩形 42"/>
                <p:cNvSpPr/>
                <p:nvPr/>
              </p:nvSpPr>
              <p:spPr>
                <a:xfrm>
                  <a:off x="237030" y="1247118"/>
                  <a:ext cx="106388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39" name="矩形 38"/>
              <p:cNvSpPr/>
              <p:nvPr/>
            </p:nvSpPr>
            <p:spPr>
              <a:xfrm>
                <a:off x="255906" y="1308394"/>
                <a:ext cx="723275" cy="313290"/>
              </a:xfrm>
              <a:prstGeom prst="rect">
                <a:avLst/>
              </a:prstGeom>
            </p:spPr>
            <p:txBody>
              <a:bodyPr wrap="none">
                <a:spAutoFit/>
              </a:bodyPr>
              <a:lstStyle/>
              <a:p>
                <a:r>
                  <a:rPr lang="zh-CN" altLang="en-US" dirty="0">
                    <a:solidFill>
                      <a:srgbClr val="2E2E2E"/>
                    </a:solidFill>
                    <a:latin typeface="华文新魏" panose="02010800040101010101" pitchFamily="2" charset="-122"/>
                    <a:ea typeface="华文新魏" panose="02010800040101010101" pitchFamily="2" charset="-122"/>
                  </a:rPr>
                  <a:t>墨</a:t>
                </a:r>
                <a:r>
                  <a:rPr lang="zh-CN" altLang="en-US" dirty="0" smtClean="0">
                    <a:solidFill>
                      <a:srgbClr val="2E2E2E"/>
                    </a:solidFill>
                    <a:latin typeface="华文新魏" panose="02010800040101010101" pitchFamily="2" charset="-122"/>
                    <a:ea typeface="华文新魏" panose="02010800040101010101" pitchFamily="2" charset="-122"/>
                  </a:rPr>
                  <a:t>刀</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44" name="组合 43"/>
          <p:cNvGrpSpPr/>
          <p:nvPr/>
        </p:nvGrpSpPr>
        <p:grpSpPr>
          <a:xfrm>
            <a:off x="261089" y="1126376"/>
            <a:ext cx="7730137" cy="4792884"/>
            <a:chOff x="232318" y="1246929"/>
            <a:chExt cx="7730137" cy="3613883"/>
          </a:xfrm>
        </p:grpSpPr>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318" y="1723892"/>
              <a:ext cx="7730137" cy="3136920"/>
            </a:xfrm>
            <a:prstGeom prst="rect">
              <a:avLst/>
            </a:prstGeom>
          </p:spPr>
        </p:pic>
        <p:grpSp>
          <p:nvGrpSpPr>
            <p:cNvPr id="46" name="组合 45"/>
            <p:cNvGrpSpPr/>
            <p:nvPr/>
          </p:nvGrpSpPr>
          <p:grpSpPr>
            <a:xfrm>
              <a:off x="236854" y="1246929"/>
              <a:ext cx="5426304" cy="1153579"/>
              <a:chOff x="236854" y="1246929"/>
              <a:chExt cx="5426304" cy="1153579"/>
            </a:xfrm>
          </p:grpSpPr>
          <p:grpSp>
            <p:nvGrpSpPr>
              <p:cNvPr id="47" name="组合 46"/>
              <p:cNvGrpSpPr/>
              <p:nvPr/>
            </p:nvGrpSpPr>
            <p:grpSpPr>
              <a:xfrm>
                <a:off x="236854" y="1246929"/>
                <a:ext cx="5426304" cy="1153579"/>
                <a:chOff x="237029" y="1247118"/>
                <a:chExt cx="7776865" cy="1153593"/>
              </a:xfrm>
            </p:grpSpPr>
            <p:sp>
              <p:nvSpPr>
                <p:cNvPr id="49" name="矩形 48"/>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0" name="矩形 49"/>
                <p:cNvSpPr/>
                <p:nvPr/>
              </p:nvSpPr>
              <p:spPr>
                <a:xfrm>
                  <a:off x="237029" y="1247118"/>
                  <a:ext cx="1599180"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48" name="矩形 47"/>
              <p:cNvSpPr/>
              <p:nvPr/>
            </p:nvSpPr>
            <p:spPr>
              <a:xfrm>
                <a:off x="255906" y="1308394"/>
                <a:ext cx="1096775"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Xiaopiu</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1" name="组合 50"/>
          <p:cNvGrpSpPr/>
          <p:nvPr/>
        </p:nvGrpSpPr>
        <p:grpSpPr>
          <a:xfrm>
            <a:off x="255083" y="1125538"/>
            <a:ext cx="6280488" cy="5025057"/>
            <a:chOff x="236854" y="1246929"/>
            <a:chExt cx="6280488" cy="3788944"/>
          </a:xfrm>
        </p:grpSpPr>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54" y="1723892"/>
              <a:ext cx="6280488" cy="3311981"/>
            </a:xfrm>
            <a:prstGeom prst="rect">
              <a:avLst/>
            </a:prstGeom>
          </p:spPr>
        </p:pic>
        <p:grpSp>
          <p:nvGrpSpPr>
            <p:cNvPr id="53" name="组合 52"/>
            <p:cNvGrpSpPr/>
            <p:nvPr/>
          </p:nvGrpSpPr>
          <p:grpSpPr>
            <a:xfrm>
              <a:off x="236854" y="1246929"/>
              <a:ext cx="5426304" cy="1153579"/>
              <a:chOff x="236854" y="1246929"/>
              <a:chExt cx="5426304" cy="1153579"/>
            </a:xfrm>
          </p:grpSpPr>
          <p:grpSp>
            <p:nvGrpSpPr>
              <p:cNvPr id="54" name="组合 53"/>
              <p:cNvGrpSpPr/>
              <p:nvPr/>
            </p:nvGrpSpPr>
            <p:grpSpPr>
              <a:xfrm>
                <a:off x="236854" y="1246929"/>
                <a:ext cx="5426304" cy="1153579"/>
                <a:chOff x="237029" y="1247118"/>
                <a:chExt cx="7776865" cy="1153593"/>
              </a:xfrm>
            </p:grpSpPr>
            <p:sp>
              <p:nvSpPr>
                <p:cNvPr id="56" name="矩形 55"/>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57" name="矩形 56"/>
                <p:cNvSpPr/>
                <p:nvPr/>
              </p:nvSpPr>
              <p:spPr>
                <a:xfrm>
                  <a:off x="237029" y="1247118"/>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55" name="矩形 54"/>
              <p:cNvSpPr/>
              <p:nvPr/>
            </p:nvSpPr>
            <p:spPr>
              <a:xfrm>
                <a:off x="255906" y="1308394"/>
                <a:ext cx="130997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MockPlus</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58" name="组合 57"/>
          <p:cNvGrpSpPr/>
          <p:nvPr/>
        </p:nvGrpSpPr>
        <p:grpSpPr>
          <a:xfrm>
            <a:off x="255083" y="1125538"/>
            <a:ext cx="7730137" cy="4987047"/>
            <a:chOff x="-487970" y="1261245"/>
            <a:chExt cx="7730137" cy="3760284"/>
          </a:xfrm>
        </p:grpSpPr>
        <p:pic>
          <p:nvPicPr>
            <p:cNvPr id="59" name="图片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70" y="1738234"/>
              <a:ext cx="7730137" cy="3283295"/>
            </a:xfrm>
            <a:prstGeom prst="rect">
              <a:avLst/>
            </a:prstGeom>
          </p:spPr>
        </p:pic>
        <p:grpSp>
          <p:nvGrpSpPr>
            <p:cNvPr id="60" name="组合 59"/>
            <p:cNvGrpSpPr/>
            <p:nvPr/>
          </p:nvGrpSpPr>
          <p:grpSpPr>
            <a:xfrm>
              <a:off x="-487970" y="1261245"/>
              <a:ext cx="6151128" cy="1139263"/>
              <a:chOff x="-487970" y="1261245"/>
              <a:chExt cx="6151128" cy="1139263"/>
            </a:xfrm>
          </p:grpSpPr>
          <p:grpSp>
            <p:nvGrpSpPr>
              <p:cNvPr id="61" name="组合 60"/>
              <p:cNvGrpSpPr/>
              <p:nvPr/>
            </p:nvGrpSpPr>
            <p:grpSpPr>
              <a:xfrm>
                <a:off x="-487970" y="1261245"/>
                <a:ext cx="6151128" cy="1139263"/>
                <a:chOff x="-801774" y="1261434"/>
                <a:chExt cx="8815668" cy="1139277"/>
              </a:xfrm>
            </p:grpSpPr>
            <p:sp>
              <p:nvSpPr>
                <p:cNvPr id="63" name="矩形 62"/>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64" name="矩形 63"/>
                <p:cNvSpPr/>
                <p:nvPr/>
              </p:nvSpPr>
              <p:spPr>
                <a:xfrm>
                  <a:off x="-801774" y="1261434"/>
                  <a:ext cx="1904732"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2" name="矩形 61"/>
              <p:cNvSpPr/>
              <p:nvPr/>
            </p:nvSpPr>
            <p:spPr>
              <a:xfrm>
                <a:off x="-431385" y="1343081"/>
                <a:ext cx="1261884" cy="313290"/>
              </a:xfrm>
              <a:prstGeom prst="rect">
                <a:avLst/>
              </a:prstGeom>
            </p:spPr>
            <p:txBody>
              <a:bodyPr wrap="none">
                <a:spAutoFit/>
              </a:bodyPr>
              <a:lstStyle/>
              <a:p>
                <a:r>
                  <a:rPr lang="en-US" altLang="zh-CN" dirty="0" err="1" smtClean="0">
                    <a:solidFill>
                      <a:srgbClr val="2E2E2E"/>
                    </a:solidFill>
                    <a:effectLst/>
                    <a:latin typeface="华文新魏" panose="02010800040101010101" pitchFamily="2" charset="-122"/>
                    <a:ea typeface="华文新魏" panose="02010800040101010101" pitchFamily="2" charset="-122"/>
                  </a:rPr>
                  <a:t>A</a:t>
                </a:r>
                <a:r>
                  <a:rPr lang="en-US" altLang="zh-CN" dirty="0" err="1" smtClean="0">
                    <a:solidFill>
                      <a:srgbClr val="2E2E2E"/>
                    </a:solidFill>
                    <a:latin typeface="华文新魏" panose="02010800040101010101" pitchFamily="2" charset="-122"/>
                    <a:ea typeface="华文新魏" panose="02010800040101010101" pitchFamily="2" charset="-122"/>
                  </a:rPr>
                  <a:t>xure</a:t>
                </a:r>
                <a:r>
                  <a:rPr lang="en-US" altLang="zh-CN" dirty="0" smtClean="0">
                    <a:solidFill>
                      <a:srgbClr val="2E2E2E"/>
                    </a:solidFill>
                    <a:latin typeface="华文新魏" panose="02010800040101010101" pitchFamily="2" charset="-122"/>
                    <a:ea typeface="华文新魏" panose="02010800040101010101" pitchFamily="2" charset="-122"/>
                  </a:rPr>
                  <a:t> </a:t>
                </a:r>
                <a:r>
                  <a:rPr lang="en-US" altLang="zh-CN" dirty="0" smtClean="0">
                    <a:solidFill>
                      <a:srgbClr val="2E2E2E"/>
                    </a:solidFill>
                    <a:effectLst/>
                    <a:latin typeface="华文新魏" panose="02010800040101010101" pitchFamily="2" charset="-122"/>
                    <a:ea typeface="华文新魏" panose="02010800040101010101" pitchFamily="2" charset="-122"/>
                  </a:rPr>
                  <a:t>RP</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grpSp>
        <p:nvGrpSpPr>
          <p:cNvPr id="65" name="组合 64"/>
          <p:cNvGrpSpPr/>
          <p:nvPr/>
        </p:nvGrpSpPr>
        <p:grpSpPr>
          <a:xfrm>
            <a:off x="259619" y="1125538"/>
            <a:ext cx="6986564" cy="5010379"/>
            <a:chOff x="-507373" y="1261244"/>
            <a:chExt cx="6986564" cy="3777877"/>
          </a:xfrm>
        </p:grpSpPr>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373" y="1727140"/>
              <a:ext cx="6986564" cy="3311981"/>
            </a:xfrm>
            <a:prstGeom prst="rect">
              <a:avLst/>
            </a:prstGeom>
          </p:spPr>
        </p:pic>
        <p:grpSp>
          <p:nvGrpSpPr>
            <p:cNvPr id="67" name="组合 66"/>
            <p:cNvGrpSpPr/>
            <p:nvPr/>
          </p:nvGrpSpPr>
          <p:grpSpPr>
            <a:xfrm>
              <a:off x="-507373" y="1261244"/>
              <a:ext cx="6170531" cy="1139264"/>
              <a:chOff x="-507373" y="1261244"/>
              <a:chExt cx="6170531" cy="1139264"/>
            </a:xfrm>
          </p:grpSpPr>
          <p:grpSp>
            <p:nvGrpSpPr>
              <p:cNvPr id="68" name="组合 67"/>
              <p:cNvGrpSpPr/>
              <p:nvPr/>
            </p:nvGrpSpPr>
            <p:grpSpPr>
              <a:xfrm>
                <a:off x="-507373" y="1261244"/>
                <a:ext cx="6170531" cy="1139264"/>
                <a:chOff x="-829582" y="1261433"/>
                <a:chExt cx="8843476" cy="1139278"/>
              </a:xfrm>
            </p:grpSpPr>
            <p:sp>
              <p:nvSpPr>
                <p:cNvPr id="70" name="矩形 69"/>
                <p:cNvSpPr/>
                <p:nvPr/>
              </p:nvSpPr>
              <p:spPr>
                <a:xfrm>
                  <a:off x="339939" y="1985208"/>
                  <a:ext cx="7673955" cy="415503"/>
                </a:xfrm>
                <a:prstGeom prst="rect">
                  <a:avLst/>
                </a:prstGeom>
              </p:spPr>
              <p:txBody>
                <a:bodyPr wrap="square">
                  <a:spAutoFit/>
                </a:bodyPr>
                <a:lstStyle/>
                <a:p>
                  <a:endParaRPr lang="zh-CN" altLang="en-US" b="0" i="0" dirty="0">
                    <a:solidFill>
                      <a:srgbClr val="000000"/>
                    </a:solidFill>
                    <a:effectLst/>
                    <a:latin typeface="Verdana" panose="020B0604030504040204" pitchFamily="34" charset="0"/>
                  </a:endParaRPr>
                </a:p>
              </p:txBody>
            </p:sp>
            <p:sp>
              <p:nvSpPr>
                <p:cNvPr id="71" name="矩形 70"/>
                <p:cNvSpPr/>
                <p:nvPr/>
              </p:nvSpPr>
              <p:spPr>
                <a:xfrm>
                  <a:off x="-829582" y="1261433"/>
                  <a:ext cx="1651206" cy="476969"/>
                </a:xfrm>
                <a:prstGeom prst="rect">
                  <a:avLst/>
                </a:prstGeom>
                <a:ln>
                  <a:solidFill>
                    <a:srgbClr val="183A5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1350"/>
                </a:p>
              </p:txBody>
            </p:sp>
          </p:grpSp>
          <p:sp>
            <p:nvSpPr>
              <p:cNvPr id="69" name="矩形 68"/>
              <p:cNvSpPr/>
              <p:nvPr/>
            </p:nvSpPr>
            <p:spPr>
              <a:xfrm>
                <a:off x="-431385" y="1343081"/>
                <a:ext cx="918841" cy="313290"/>
              </a:xfrm>
              <a:prstGeom prst="rect">
                <a:avLst/>
              </a:prstGeom>
            </p:spPr>
            <p:txBody>
              <a:bodyPr wrap="none">
                <a:spAutoFit/>
              </a:bodyPr>
              <a:lstStyle/>
              <a:p>
                <a:r>
                  <a:rPr lang="en-US" altLang="zh-CN" dirty="0" smtClean="0">
                    <a:solidFill>
                      <a:srgbClr val="2E2E2E"/>
                    </a:solidFill>
                    <a:effectLst/>
                    <a:latin typeface="华文新魏" panose="02010800040101010101" pitchFamily="2" charset="-122"/>
                    <a:ea typeface="华文新魏" panose="02010800040101010101" pitchFamily="2" charset="-122"/>
                  </a:rPr>
                  <a:t>Sketch</a:t>
                </a:r>
                <a:endParaRPr lang="zh-CN" altLang="en-US" dirty="0">
                  <a:solidFill>
                    <a:srgbClr val="2E2E2E"/>
                  </a:solidFill>
                  <a:effectLst/>
                  <a:latin typeface="华文新魏" panose="02010800040101010101" pitchFamily="2" charset="-122"/>
                  <a:ea typeface="华文新魏" panose="02010800040101010101" pitchFamily="2" charset="-122"/>
                </a:endParaRPr>
              </a:p>
            </p:txBody>
          </p:sp>
        </p:grpSp>
      </p:grpSp>
    </p:spTree>
    <p:extLst>
      <p:ext uri="{BB962C8B-B14F-4D97-AF65-F5344CB8AC3E}">
        <p14:creationId xmlns:p14="http://schemas.microsoft.com/office/powerpoint/2010/main" val="166366818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1"/>
                                        </p:tgtEl>
                                      </p:cBhvr>
                                    </p:animEffect>
                                    <p:set>
                                      <p:cBhvr>
                                        <p:cTn id="28" dur="1" fill="hold">
                                          <p:stCondLst>
                                            <p:cond delay="499"/>
                                          </p:stCondLst>
                                        </p:cTn>
                                        <p:tgtEl>
                                          <p:spTgt spid="5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8"/>
                                        </p:tgtEl>
                                      </p:cBhvr>
                                    </p:animEffect>
                                    <p:set>
                                      <p:cBhvr>
                                        <p:cTn id="36" dur="1" fill="hold">
                                          <p:stCondLst>
                                            <p:cond delay="499"/>
                                          </p:stCondLst>
                                        </p:cTn>
                                        <p:tgtEl>
                                          <p:spTgt spid="5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164455" y="92011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1</a:t>
            </a:r>
            <a:endParaRPr lang="zh-CN" altLang="en-US" sz="3200" dirty="0">
              <a:latin typeface="+mj-lt"/>
              <a:ea typeface="Arial Unicode MS" panose="020B0604020202020204" pitchFamily="34" charset="-122"/>
              <a:cs typeface="Arial Unicode MS" panose="020B0604020202020204" pitchFamily="34" charset="-122"/>
            </a:endParaRPr>
          </a:p>
        </p:txBody>
      </p:sp>
      <p:sp>
        <p:nvSpPr>
          <p:cNvPr id="36" name="矩形 35"/>
          <p:cNvSpPr/>
          <p:nvPr/>
        </p:nvSpPr>
        <p:spPr>
          <a:xfrm>
            <a:off x="-106934" y="0"/>
            <a:ext cx="3469805" cy="6859587"/>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82124" y="2267827"/>
            <a:ext cx="2808312" cy="614045"/>
          </a:xfrm>
          <a:prstGeom prst="rect">
            <a:avLst/>
          </a:prstGeom>
          <a:noFill/>
        </p:spPr>
        <p:txBody>
          <a:bodyPr wrap="square" lIns="121948" tIns="60973" rIns="121948" bIns="60973">
            <a:spAutoFit/>
          </a:bodyPr>
          <a:lstStyle/>
          <a:p>
            <a:pPr algn="r">
              <a:defRPr/>
            </a:pPr>
            <a:r>
              <a:rPr lang="zh-CN" sz="3200" b="1" dirty="0" smtClean="0">
                <a:solidFill>
                  <a:schemeClr val="bg1"/>
                </a:solidFill>
                <a:latin typeface="微软雅黑" panose="020B0503020204020204" pitchFamily="34" charset="-122"/>
                <a:ea typeface="微软雅黑" panose="020B0503020204020204" pitchFamily="34" charset="-122"/>
              </a:rPr>
              <a:t>目录</a:t>
            </a:r>
            <a:endParaRPr lang="zh-CN"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045835" y="920115"/>
            <a:ext cx="3744595" cy="481965"/>
            <a:chOff x="6315199" y="2492728"/>
            <a:chExt cx="3744416" cy="511504"/>
          </a:xfrm>
        </p:grpSpPr>
        <p:sp>
          <p:nvSpPr>
            <p:cNvPr id="26" name="圆角矩形 25"/>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7" name="矩形 26"/>
            <p:cNvSpPr/>
            <p:nvPr/>
          </p:nvSpPr>
          <p:spPr>
            <a:xfrm>
              <a:off x="6619349" y="2538554"/>
              <a:ext cx="2979913"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引言：什么是界面原型</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54" name="组合 53"/>
          <p:cNvGrpSpPr/>
          <p:nvPr/>
        </p:nvGrpSpPr>
        <p:grpSpPr>
          <a:xfrm>
            <a:off x="5087094" y="117426"/>
            <a:ext cx="3744416" cy="511504"/>
            <a:chOff x="6315199" y="2492728"/>
            <a:chExt cx="3744416" cy="511504"/>
          </a:xfrm>
        </p:grpSpPr>
        <p:sp>
          <p:nvSpPr>
            <p:cNvPr id="55" name="圆角矩形 54"/>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6" name="矩形 55"/>
            <p:cNvSpPr/>
            <p:nvPr/>
          </p:nvSpPr>
          <p:spPr>
            <a:xfrm>
              <a:off x="6681843" y="2493011"/>
              <a:ext cx="2653074" cy="429260"/>
            </a:xfrm>
            <a:prstGeom prst="rect">
              <a:avLst/>
            </a:prstGeom>
          </p:spPr>
          <p:txBody>
            <a:bodyPr wrap="square" lIns="121960" tIns="60980" rIns="121960" bIns="60980">
              <a:spAutoFit/>
            </a:bodyPr>
            <a:lstStyle/>
            <a:p>
              <a:pPr algn="ctr">
                <a:defRPr/>
              </a:pPr>
              <a:r>
                <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 name="圆角矩形 1"/>
          <p:cNvSpPr/>
          <p:nvPr/>
        </p:nvSpPr>
        <p:spPr>
          <a:xfrm>
            <a:off x="5172710" y="157543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2</a:t>
            </a:r>
            <a:endParaRPr lang="en-US" sz="3200" dirty="0">
              <a:latin typeface="+mj-lt"/>
              <a:ea typeface="Arial Unicode MS" panose="020B0604020202020204" pitchFamily="34" charset="-122"/>
              <a:cs typeface="Arial Unicode MS" panose="020B0604020202020204" pitchFamily="34" charset="-122"/>
            </a:endParaRPr>
          </a:p>
        </p:txBody>
      </p:sp>
      <p:grpSp>
        <p:nvGrpSpPr>
          <p:cNvPr id="3" name="组合 2"/>
          <p:cNvGrpSpPr/>
          <p:nvPr/>
        </p:nvGrpSpPr>
        <p:grpSpPr>
          <a:xfrm>
            <a:off x="6054090" y="1575435"/>
            <a:ext cx="3744595" cy="481965"/>
            <a:chOff x="6315199" y="2492728"/>
            <a:chExt cx="3744416" cy="511504"/>
          </a:xfrm>
        </p:grpSpPr>
        <p:sp>
          <p:nvSpPr>
            <p:cNvPr id="4" name="圆角矩形 3"/>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5" name="矩形 4"/>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为什么会有界面原型</a:t>
              </a:r>
            </a:p>
          </p:txBody>
        </p:sp>
      </p:grpSp>
      <p:sp>
        <p:nvSpPr>
          <p:cNvPr id="6" name="圆角矩形 5"/>
          <p:cNvSpPr/>
          <p:nvPr/>
        </p:nvSpPr>
        <p:spPr>
          <a:xfrm>
            <a:off x="5172710" y="22580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3</a:t>
            </a:r>
            <a:endParaRPr lang="en-US" sz="3200" dirty="0">
              <a:latin typeface="+mj-lt"/>
              <a:ea typeface="Arial Unicode MS" panose="020B0604020202020204" pitchFamily="34" charset="-122"/>
              <a:cs typeface="Arial Unicode MS" panose="020B0604020202020204" pitchFamily="34" charset="-122"/>
            </a:endParaRPr>
          </a:p>
        </p:txBody>
      </p:sp>
      <p:grpSp>
        <p:nvGrpSpPr>
          <p:cNvPr id="7" name="组合 6"/>
          <p:cNvGrpSpPr/>
          <p:nvPr/>
        </p:nvGrpSpPr>
        <p:grpSpPr>
          <a:xfrm>
            <a:off x="6054090" y="2258060"/>
            <a:ext cx="3744595" cy="481965"/>
            <a:chOff x="6315199" y="2492728"/>
            <a:chExt cx="3744416" cy="511504"/>
          </a:xfrm>
        </p:grpSpPr>
        <p:sp>
          <p:nvSpPr>
            <p:cNvPr id="8" name="圆角矩形 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9" name="矩形 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界面原型的设计原则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 name="圆角矩形 9"/>
          <p:cNvSpPr/>
          <p:nvPr/>
        </p:nvSpPr>
        <p:spPr>
          <a:xfrm>
            <a:off x="5172710" y="293116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4</a:t>
            </a:r>
            <a:endParaRPr lang="en-US" sz="3200" dirty="0">
              <a:latin typeface="+mj-lt"/>
              <a:ea typeface="Arial Unicode MS" panose="020B0604020202020204" pitchFamily="34" charset="-122"/>
              <a:cs typeface="Arial Unicode MS" panose="020B0604020202020204" pitchFamily="34" charset="-122"/>
            </a:endParaRPr>
          </a:p>
        </p:txBody>
      </p:sp>
      <p:grpSp>
        <p:nvGrpSpPr>
          <p:cNvPr id="11" name="组合 10"/>
          <p:cNvGrpSpPr/>
          <p:nvPr/>
        </p:nvGrpSpPr>
        <p:grpSpPr>
          <a:xfrm>
            <a:off x="6054090" y="2931160"/>
            <a:ext cx="3744595" cy="481965"/>
            <a:chOff x="6315199" y="2492728"/>
            <a:chExt cx="3744416" cy="511504"/>
          </a:xfrm>
        </p:grpSpPr>
        <p:sp>
          <p:nvSpPr>
            <p:cNvPr id="12" name="圆角矩形 1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3" name="矩形 1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界面原型开发工具</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4" name="圆角矩形 13"/>
          <p:cNvSpPr/>
          <p:nvPr/>
        </p:nvSpPr>
        <p:spPr>
          <a:xfrm>
            <a:off x="5172710" y="355854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5</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15" name="组合 14"/>
          <p:cNvGrpSpPr/>
          <p:nvPr/>
        </p:nvGrpSpPr>
        <p:grpSpPr>
          <a:xfrm>
            <a:off x="6054090" y="3558540"/>
            <a:ext cx="3744595" cy="481965"/>
            <a:chOff x="6315199" y="2492728"/>
            <a:chExt cx="3744416" cy="511504"/>
          </a:xfrm>
        </p:grpSpPr>
        <p:sp>
          <p:nvSpPr>
            <p:cNvPr id="17" name="圆角矩形 16"/>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18" name="矩形 17"/>
            <p:cNvSpPr/>
            <p:nvPr/>
          </p:nvSpPr>
          <p:spPr>
            <a:xfrm>
              <a:off x="6619349" y="2538554"/>
              <a:ext cx="2866888"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界面原型的使用与评估</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圆角矩形 18"/>
          <p:cNvSpPr/>
          <p:nvPr/>
        </p:nvSpPr>
        <p:spPr>
          <a:xfrm>
            <a:off x="5172710" y="420878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sz="2400" dirty="0" smtClean="0">
                <a:latin typeface="+mj-lt"/>
                <a:ea typeface="Arial Unicode MS" panose="020B0604020202020204" pitchFamily="34" charset="-122"/>
                <a:cs typeface="Arial Unicode MS" panose="020B0604020202020204" pitchFamily="34" charset="-122"/>
              </a:rPr>
              <a:t>6</a:t>
            </a:r>
            <a:endParaRPr lang="en-US" sz="3200" dirty="0">
              <a:latin typeface="+mj-lt"/>
              <a:ea typeface="Arial Unicode MS" panose="020B0604020202020204" pitchFamily="34" charset="-122"/>
              <a:cs typeface="Arial Unicode MS" panose="020B0604020202020204" pitchFamily="34" charset="-122"/>
            </a:endParaRPr>
          </a:p>
        </p:txBody>
      </p:sp>
      <p:grpSp>
        <p:nvGrpSpPr>
          <p:cNvPr id="20" name="组合 19"/>
          <p:cNvGrpSpPr/>
          <p:nvPr/>
        </p:nvGrpSpPr>
        <p:grpSpPr>
          <a:xfrm>
            <a:off x="6054090" y="4208780"/>
            <a:ext cx="3744595" cy="481965"/>
            <a:chOff x="6315199" y="2492728"/>
            <a:chExt cx="3744416" cy="511504"/>
          </a:xfrm>
        </p:grpSpPr>
        <p:sp>
          <p:nvSpPr>
            <p:cNvPr id="21" name="圆角矩形 20"/>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2" name="矩形 21"/>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界面原型的风险</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3" name="圆角矩形 22"/>
          <p:cNvSpPr/>
          <p:nvPr/>
        </p:nvSpPr>
        <p:spPr>
          <a:xfrm>
            <a:off x="5164455" y="4944110"/>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7</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24" name="组合 23"/>
          <p:cNvGrpSpPr/>
          <p:nvPr/>
        </p:nvGrpSpPr>
        <p:grpSpPr>
          <a:xfrm>
            <a:off x="6045835" y="4944110"/>
            <a:ext cx="3744595" cy="481965"/>
            <a:chOff x="6315199" y="2492728"/>
            <a:chExt cx="3744416" cy="511504"/>
          </a:xfrm>
        </p:grpSpPr>
        <p:sp>
          <p:nvSpPr>
            <p:cNvPr id="28" name="圆角矩形 2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9" name="矩形 28"/>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界面原型的成功因素</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0" name="圆角矩形 29"/>
          <p:cNvSpPr/>
          <p:nvPr/>
        </p:nvSpPr>
        <p:spPr>
          <a:xfrm>
            <a:off x="5164455" y="560260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8</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1" name="组合 30"/>
          <p:cNvGrpSpPr/>
          <p:nvPr/>
        </p:nvGrpSpPr>
        <p:grpSpPr>
          <a:xfrm>
            <a:off x="6045835" y="5602605"/>
            <a:ext cx="3744595" cy="481965"/>
            <a:chOff x="6315199" y="2492728"/>
            <a:chExt cx="3744416" cy="511504"/>
          </a:xfrm>
        </p:grpSpPr>
        <p:sp>
          <p:nvSpPr>
            <p:cNvPr id="32" name="圆角矩形 31"/>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3" name="矩形 32"/>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4" name="圆角矩形 33"/>
          <p:cNvSpPr/>
          <p:nvPr/>
        </p:nvSpPr>
        <p:spPr>
          <a:xfrm>
            <a:off x="5172710" y="6260465"/>
            <a:ext cx="534670" cy="481965"/>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r>
              <a:rPr lang="en-US" altLang="zh-CN" sz="2400" dirty="0" smtClean="0">
                <a:latin typeface="+mj-lt"/>
                <a:ea typeface="Arial Unicode MS" panose="020B0604020202020204" pitchFamily="34" charset="-122"/>
                <a:cs typeface="Arial Unicode MS" panose="020B0604020202020204" pitchFamily="34" charset="-122"/>
              </a:rPr>
              <a:t>9</a:t>
            </a:r>
            <a:endParaRPr lang="zh-CN" altLang="en-US" sz="3200" dirty="0">
              <a:latin typeface="+mj-lt"/>
              <a:ea typeface="Arial Unicode MS" panose="020B0604020202020204" pitchFamily="34" charset="-122"/>
              <a:cs typeface="Arial Unicode MS" panose="020B0604020202020204" pitchFamily="34" charset="-122"/>
            </a:endParaRPr>
          </a:p>
        </p:txBody>
      </p:sp>
      <p:grpSp>
        <p:nvGrpSpPr>
          <p:cNvPr id="35" name="组合 34"/>
          <p:cNvGrpSpPr/>
          <p:nvPr/>
        </p:nvGrpSpPr>
        <p:grpSpPr>
          <a:xfrm>
            <a:off x="6054090" y="6260465"/>
            <a:ext cx="3744595" cy="481965"/>
            <a:chOff x="6315199" y="2492728"/>
            <a:chExt cx="3744416" cy="511504"/>
          </a:xfrm>
        </p:grpSpPr>
        <p:sp>
          <p:nvSpPr>
            <p:cNvPr id="38" name="圆角矩形 37"/>
            <p:cNvSpPr/>
            <p:nvPr/>
          </p:nvSpPr>
          <p:spPr>
            <a:xfrm>
              <a:off x="6315199" y="249272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0" name="矩形 39"/>
            <p:cNvSpPr/>
            <p:nvPr/>
          </p:nvSpPr>
          <p:spPr>
            <a:xfrm>
              <a:off x="6619637" y="2538258"/>
              <a:ext cx="2653074" cy="455569"/>
            </a:xfrm>
            <a:prstGeom prst="rect">
              <a:avLst/>
            </a:prstGeom>
          </p:spPr>
          <p:txBody>
            <a:bodyPr wrap="square" lIns="121960" tIns="60980" rIns="121960" bIns="60980">
              <a:spAutoFit/>
            </a:bodyPr>
            <a:lstStyle/>
            <a:p>
              <a:pPr>
                <a:defRPr/>
              </a:pPr>
              <a:r>
                <a:rPr 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分工与绩效</a:t>
              </a:r>
              <a:endParaRPr 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par>
                          <p:cTn id="16" fill="hold">
                            <p:stCondLst>
                              <p:cond delay="85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16"/>
                                        </p:tgtEl>
                                        <p:attrNameLst>
                                          <p:attrName>ppt_x</p:attrName>
                                          <p:attrName>ppt_y</p:attrName>
                                        </p:attrNameLst>
                                      </p:cBhvr>
                                      <p:rCtr x="1862" y="-2060"/>
                                    </p:animMotion>
                                  </p:childTnLst>
                                </p:cTn>
                              </p:par>
                            </p:childTnLst>
                          </p:cTn>
                        </p:par>
                        <p:par>
                          <p:cTn id="22" fill="hold">
                            <p:stCondLst>
                              <p:cond delay="1850"/>
                            </p:stCondLst>
                            <p:childTnLst>
                              <p:par>
                                <p:cTn id="23" presetID="26" presetClass="emph" presetSubtype="0" fill="hold" grpId="2"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2" presetClass="entr" presetSubtype="8"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50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500"/>
                                        <p:tgtEl>
                                          <p:spTgt spid="54"/>
                                        </p:tgtEl>
                                      </p:cBhvr>
                                    </p:animEffect>
                                  </p:childTnLst>
                                </p:cTn>
                              </p:par>
                            </p:childTnLst>
                          </p:cTn>
                        </p:par>
                        <p:par>
                          <p:cTn id="32" fill="hold">
                            <p:stCondLst>
                              <p:cond delay="235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childTnLst>
                                </p:cTn>
                              </p:par>
                              <p:par>
                                <p:cTn id="36" presetID="56" presetClass="path" presetSubtype="0" accel="50000" decel="50000" fill="hold" grpId="1" nodeType="withEffect">
                                  <p:stCondLst>
                                    <p:cond delay="0"/>
                                  </p:stCondLst>
                                  <p:childTnLst>
                                    <p:animMotion origin="layout" path="M -0.03737 0.04121 L -6.25E-7 -3.33333E-6 " pathEditMode="relative" rAng="0" ptsTypes="AA">
                                      <p:cBhvr>
                                        <p:cTn id="37" dur="700" fill="hold"/>
                                        <p:tgtEl>
                                          <p:spTgt spid="2"/>
                                        </p:tgtEl>
                                        <p:attrNameLst>
                                          <p:attrName>ppt_x</p:attrName>
                                          <p:attrName>ppt_y</p:attrName>
                                        </p:attrNameLst>
                                      </p:cBhvr>
                                      <p:rCtr x="1862" y="-2060"/>
                                    </p:animMotion>
                                  </p:childTnLst>
                                </p:cTn>
                              </p:par>
                            </p:childTnLst>
                          </p:cTn>
                        </p:par>
                        <p:par>
                          <p:cTn id="38" fill="hold">
                            <p:stCondLst>
                              <p:cond delay="3350"/>
                            </p:stCondLst>
                            <p:childTnLst>
                              <p:par>
                                <p:cTn id="39" presetID="26" presetClass="emph" presetSubtype="0" fill="hold" grpId="2" nodeType="afterEffect">
                                  <p:stCondLst>
                                    <p:cond delay="0"/>
                                  </p:stCondLst>
                                  <p:childTnLst>
                                    <p:animEffect transition="out" filter="fade">
                                      <p:cBhvr>
                                        <p:cTn id="40" dur="500" tmFilter="0, 0; .2, .5; .8, .5; 1, 0"/>
                                        <p:tgtEl>
                                          <p:spTgt spid="2"/>
                                        </p:tgtEl>
                                      </p:cBhvr>
                                    </p:animEffect>
                                    <p:animScale>
                                      <p:cBhvr>
                                        <p:cTn id="41" dur="250" autoRev="1" fill="hold"/>
                                        <p:tgtEl>
                                          <p:spTgt spid="2"/>
                                        </p:tgtEl>
                                      </p:cBhvr>
                                      <p:by x="105000" y="105000"/>
                                    </p:animScale>
                                  </p:childTnLst>
                                </p:cTn>
                              </p:par>
                              <p:par>
                                <p:cTn id="42" presetID="22" presetClass="entr" presetSubtype="8" fill="hold" nodeType="withEffect">
                                  <p:stCondLst>
                                    <p:cond delay="500"/>
                                  </p:stCondLst>
                                  <p:childTnLst>
                                    <p:set>
                                      <p:cBhvr>
                                        <p:cTn id="43" dur="1" fill="hold">
                                          <p:stCondLst>
                                            <p:cond delay="0"/>
                                          </p:stCondLst>
                                        </p:cTn>
                                        <p:tgtEl>
                                          <p:spTgt spid="3"/>
                                        </p:tgtEl>
                                        <p:attrNameLst>
                                          <p:attrName>style.visibility</p:attrName>
                                        </p:attrNameLst>
                                      </p:cBhvr>
                                      <p:to>
                                        <p:strVal val="visible"/>
                                      </p:to>
                                    </p:set>
                                    <p:animEffect transition="in" filter="wipe(left)">
                                      <p:cBhvr>
                                        <p:cTn id="44" dur="500"/>
                                        <p:tgtEl>
                                          <p:spTgt spid="3"/>
                                        </p:tgtEl>
                                      </p:cBhvr>
                                    </p:animEffect>
                                  </p:childTnLst>
                                </p:cTn>
                              </p:par>
                            </p:childTnLst>
                          </p:cTn>
                        </p:par>
                        <p:par>
                          <p:cTn id="45" fill="hold">
                            <p:stCondLst>
                              <p:cond delay="385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childTnLst>
                                </p:cTn>
                              </p:par>
                              <p:par>
                                <p:cTn id="49" presetID="56" presetClass="path" presetSubtype="0" accel="50000" decel="50000" fill="hold" grpId="1" nodeType="withEffect">
                                  <p:stCondLst>
                                    <p:cond delay="0"/>
                                  </p:stCondLst>
                                  <p:childTnLst>
                                    <p:animMotion origin="layout" path="M -0.03737 0.04121 L -6.25E-7 -3.33333E-6 " pathEditMode="relative" rAng="0" ptsTypes="AA">
                                      <p:cBhvr>
                                        <p:cTn id="50" dur="700" fill="hold"/>
                                        <p:tgtEl>
                                          <p:spTgt spid="6"/>
                                        </p:tgtEl>
                                        <p:attrNameLst>
                                          <p:attrName>ppt_x</p:attrName>
                                          <p:attrName>ppt_y</p:attrName>
                                        </p:attrNameLst>
                                      </p:cBhvr>
                                      <p:rCtr x="1862" y="-2060"/>
                                    </p:animMotion>
                                  </p:childTnLst>
                                </p:cTn>
                              </p:par>
                            </p:childTnLst>
                          </p:cTn>
                        </p:par>
                        <p:par>
                          <p:cTn id="51" fill="hold">
                            <p:stCondLst>
                              <p:cond delay="4850"/>
                            </p:stCondLst>
                            <p:childTnLst>
                              <p:par>
                                <p:cTn id="52" presetID="26" presetClass="emph" presetSubtype="0" fill="hold" grpId="2" nodeType="after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par>
                                <p:cTn id="55" presetID="22" presetClass="entr" presetSubtype="8" fill="hold" nodeType="withEffect">
                                  <p:stCondLst>
                                    <p:cond delay="50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par>
                          <p:cTn id="58" fill="hold">
                            <p:stCondLst>
                              <p:cond delay="53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1000"/>
                                        <p:tgtEl>
                                          <p:spTgt spid="10"/>
                                        </p:tgtEl>
                                      </p:cBhvr>
                                    </p:animEffect>
                                  </p:childTnLst>
                                </p:cTn>
                              </p:par>
                              <p:par>
                                <p:cTn id="62" presetID="56" presetClass="path" presetSubtype="0" accel="50000" decel="50000" fill="hold" grpId="1" nodeType="withEffect">
                                  <p:stCondLst>
                                    <p:cond delay="0"/>
                                  </p:stCondLst>
                                  <p:childTnLst>
                                    <p:animMotion origin="layout" path="M -0.03737 0.04121 L -6.25E-7 -3.33333E-6 " pathEditMode="relative" rAng="0" ptsTypes="AA">
                                      <p:cBhvr>
                                        <p:cTn id="63" dur="700" fill="hold"/>
                                        <p:tgtEl>
                                          <p:spTgt spid="10"/>
                                        </p:tgtEl>
                                        <p:attrNameLst>
                                          <p:attrName>ppt_x</p:attrName>
                                          <p:attrName>ppt_y</p:attrName>
                                        </p:attrNameLst>
                                      </p:cBhvr>
                                      <p:rCtr x="1862" y="-2060"/>
                                    </p:animMotion>
                                  </p:childTnLst>
                                </p:cTn>
                              </p:par>
                            </p:childTnLst>
                          </p:cTn>
                        </p:par>
                        <p:par>
                          <p:cTn id="64" fill="hold">
                            <p:stCondLst>
                              <p:cond delay="6350"/>
                            </p:stCondLst>
                            <p:childTnLst>
                              <p:par>
                                <p:cTn id="65" presetID="26" presetClass="emph" presetSubtype="0" fill="hold" grpId="2" nodeType="afterEffect">
                                  <p:stCondLst>
                                    <p:cond delay="0"/>
                                  </p:stCondLst>
                                  <p:childTnLst>
                                    <p:animEffect transition="out" filter="fade">
                                      <p:cBhvr>
                                        <p:cTn id="66" dur="500" tmFilter="0, 0; .2, .5; .8, .5; 1, 0"/>
                                        <p:tgtEl>
                                          <p:spTgt spid="10"/>
                                        </p:tgtEl>
                                      </p:cBhvr>
                                    </p:animEffect>
                                    <p:animScale>
                                      <p:cBhvr>
                                        <p:cTn id="67" dur="250" autoRev="1" fill="hold"/>
                                        <p:tgtEl>
                                          <p:spTgt spid="10"/>
                                        </p:tgtEl>
                                      </p:cBhvr>
                                      <p:by x="105000" y="105000"/>
                                    </p:animScale>
                                  </p:childTnLst>
                                </p:cTn>
                              </p:par>
                              <p:par>
                                <p:cTn id="68" presetID="22" presetClass="entr" presetSubtype="8" fill="hold" nodeType="withEffect">
                                  <p:stCondLst>
                                    <p:cond delay="500"/>
                                  </p:stCondLst>
                                  <p:childTnLst>
                                    <p:set>
                                      <p:cBhvr>
                                        <p:cTn id="69" dur="1" fill="hold">
                                          <p:stCondLst>
                                            <p:cond delay="0"/>
                                          </p:stCondLst>
                                        </p:cTn>
                                        <p:tgtEl>
                                          <p:spTgt spid="11"/>
                                        </p:tgtEl>
                                        <p:attrNameLst>
                                          <p:attrName>style.visibility</p:attrName>
                                        </p:attrNameLst>
                                      </p:cBhvr>
                                      <p:to>
                                        <p:strVal val="visible"/>
                                      </p:to>
                                    </p:set>
                                    <p:animEffect transition="in" filter="wipe(left)">
                                      <p:cBhvr>
                                        <p:cTn id="70" dur="500"/>
                                        <p:tgtEl>
                                          <p:spTgt spid="11"/>
                                        </p:tgtEl>
                                      </p:cBhvr>
                                    </p:animEffect>
                                  </p:childTnLst>
                                </p:cTn>
                              </p:par>
                            </p:childTnLst>
                          </p:cTn>
                        </p:par>
                        <p:par>
                          <p:cTn id="71" fill="hold">
                            <p:stCondLst>
                              <p:cond delay="6850"/>
                            </p:stCondLst>
                            <p:childTnLst>
                              <p:par>
                                <p:cTn id="72" presetID="10" presetClass="entr" presetSubtype="0" fill="hold" grpId="0"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childTnLst>
                                </p:cTn>
                              </p:par>
                              <p:par>
                                <p:cTn id="75" presetID="56" presetClass="path" presetSubtype="0" accel="50000" decel="50000" fill="hold" grpId="1" nodeType="withEffect">
                                  <p:stCondLst>
                                    <p:cond delay="0"/>
                                  </p:stCondLst>
                                  <p:childTnLst>
                                    <p:animMotion origin="layout" path="M -0.03737 0.04121 L -6.25E-7 -3.33333E-6 " pathEditMode="relative" rAng="0" ptsTypes="AA">
                                      <p:cBhvr>
                                        <p:cTn id="76" dur="700" fill="hold"/>
                                        <p:tgtEl>
                                          <p:spTgt spid="14"/>
                                        </p:tgtEl>
                                        <p:attrNameLst>
                                          <p:attrName>ppt_x</p:attrName>
                                          <p:attrName>ppt_y</p:attrName>
                                        </p:attrNameLst>
                                      </p:cBhvr>
                                      <p:rCtr x="1862" y="-2060"/>
                                    </p:animMotion>
                                  </p:childTnLst>
                                </p:cTn>
                              </p:par>
                            </p:childTnLst>
                          </p:cTn>
                        </p:par>
                        <p:par>
                          <p:cTn id="77" fill="hold">
                            <p:stCondLst>
                              <p:cond delay="7850"/>
                            </p:stCondLst>
                            <p:childTnLst>
                              <p:par>
                                <p:cTn id="78" presetID="26" presetClass="emph" presetSubtype="0" fill="hold" grpId="2" nodeType="afterEffect">
                                  <p:stCondLst>
                                    <p:cond delay="0"/>
                                  </p:stCondLst>
                                  <p:childTnLst>
                                    <p:animEffect transition="out" filter="fade">
                                      <p:cBhvr>
                                        <p:cTn id="79" dur="500" tmFilter="0, 0; .2, .5; .8, .5; 1, 0"/>
                                        <p:tgtEl>
                                          <p:spTgt spid="14"/>
                                        </p:tgtEl>
                                      </p:cBhvr>
                                    </p:animEffect>
                                    <p:animScale>
                                      <p:cBhvr>
                                        <p:cTn id="80" dur="250" autoRev="1" fill="hold"/>
                                        <p:tgtEl>
                                          <p:spTgt spid="14"/>
                                        </p:tgtEl>
                                      </p:cBhvr>
                                      <p:by x="105000" y="105000"/>
                                    </p:animScale>
                                  </p:childTnLst>
                                </p:cTn>
                              </p:par>
                              <p:par>
                                <p:cTn id="81" presetID="22" presetClass="entr" presetSubtype="8" fill="hold" nodeType="withEffect">
                                  <p:stCondLst>
                                    <p:cond delay="50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par>
                          <p:cTn id="84" fill="hold">
                            <p:stCondLst>
                              <p:cond delay="835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childTnLst>
                                </p:cTn>
                              </p:par>
                              <p:par>
                                <p:cTn id="88" presetID="56" presetClass="path" presetSubtype="0" accel="50000" decel="50000" fill="hold" grpId="1" nodeType="withEffect">
                                  <p:stCondLst>
                                    <p:cond delay="0"/>
                                  </p:stCondLst>
                                  <p:childTnLst>
                                    <p:animMotion origin="layout" path="M -0.03737 0.04121 L -6.25E-7 -3.33333E-6 " pathEditMode="relative" rAng="0" ptsTypes="AA">
                                      <p:cBhvr>
                                        <p:cTn id="89" dur="700" fill="hold"/>
                                        <p:tgtEl>
                                          <p:spTgt spid="19"/>
                                        </p:tgtEl>
                                        <p:attrNameLst>
                                          <p:attrName>ppt_x</p:attrName>
                                          <p:attrName>ppt_y</p:attrName>
                                        </p:attrNameLst>
                                      </p:cBhvr>
                                      <p:rCtr x="1862" y="-2060"/>
                                    </p:animMotion>
                                  </p:childTnLst>
                                </p:cTn>
                              </p:par>
                            </p:childTnLst>
                          </p:cTn>
                        </p:par>
                        <p:par>
                          <p:cTn id="90" fill="hold">
                            <p:stCondLst>
                              <p:cond delay="9350"/>
                            </p:stCondLst>
                            <p:childTnLst>
                              <p:par>
                                <p:cTn id="91" presetID="26" presetClass="emph" presetSubtype="0" fill="hold" grpId="2" nodeType="afterEffect">
                                  <p:stCondLst>
                                    <p:cond delay="0"/>
                                  </p:stCondLst>
                                  <p:childTnLst>
                                    <p:animEffect transition="out" filter="fade">
                                      <p:cBhvr>
                                        <p:cTn id="92" dur="500" tmFilter="0, 0; .2, .5; .8, .5; 1, 0"/>
                                        <p:tgtEl>
                                          <p:spTgt spid="19"/>
                                        </p:tgtEl>
                                      </p:cBhvr>
                                    </p:animEffect>
                                    <p:animScale>
                                      <p:cBhvr>
                                        <p:cTn id="93" dur="250" autoRev="1" fill="hold"/>
                                        <p:tgtEl>
                                          <p:spTgt spid="19"/>
                                        </p:tgtEl>
                                      </p:cBhvr>
                                      <p:by x="105000" y="105000"/>
                                    </p:animScale>
                                  </p:childTnLst>
                                </p:cTn>
                              </p:par>
                              <p:par>
                                <p:cTn id="94" presetID="22" presetClass="entr" presetSubtype="8" fill="hold" nodeType="withEffect">
                                  <p:stCondLst>
                                    <p:cond delay="50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par>
                          <p:cTn id="97" fill="hold">
                            <p:stCondLst>
                              <p:cond delay="9850"/>
                            </p:stCondLst>
                            <p:childTnLst>
                              <p:par>
                                <p:cTn id="98" presetID="10" presetClass="entr" presetSubtype="0"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1000"/>
                                        <p:tgtEl>
                                          <p:spTgt spid="23"/>
                                        </p:tgtEl>
                                      </p:cBhvr>
                                    </p:animEffect>
                                  </p:childTnLst>
                                </p:cTn>
                              </p:par>
                              <p:par>
                                <p:cTn id="101" presetID="56" presetClass="path" presetSubtype="0" accel="50000" decel="50000" fill="hold" grpId="1" nodeType="withEffect">
                                  <p:stCondLst>
                                    <p:cond delay="0"/>
                                  </p:stCondLst>
                                  <p:childTnLst>
                                    <p:animMotion origin="layout" path="M -0.03737 0.04121 L -6.25E-7 -3.33333E-6 " pathEditMode="relative" rAng="0" ptsTypes="AA">
                                      <p:cBhvr>
                                        <p:cTn id="102" dur="700" fill="hold"/>
                                        <p:tgtEl>
                                          <p:spTgt spid="23"/>
                                        </p:tgtEl>
                                        <p:attrNameLst>
                                          <p:attrName>ppt_x</p:attrName>
                                          <p:attrName>ppt_y</p:attrName>
                                        </p:attrNameLst>
                                      </p:cBhvr>
                                      <p:rCtr x="1862" y="-2060"/>
                                    </p:animMotion>
                                  </p:childTnLst>
                                </p:cTn>
                              </p:par>
                            </p:childTnLst>
                          </p:cTn>
                        </p:par>
                        <p:par>
                          <p:cTn id="103" fill="hold">
                            <p:stCondLst>
                              <p:cond delay="10850"/>
                            </p:stCondLst>
                            <p:childTnLst>
                              <p:par>
                                <p:cTn id="104" presetID="26" presetClass="emph" presetSubtype="0" fill="hold" grpId="2" nodeType="afterEffect">
                                  <p:stCondLst>
                                    <p:cond delay="0"/>
                                  </p:stCondLst>
                                  <p:childTnLst>
                                    <p:animEffect transition="out" filter="fade">
                                      <p:cBhvr>
                                        <p:cTn id="105" dur="500" tmFilter="0, 0; .2, .5; .8, .5; 1, 0"/>
                                        <p:tgtEl>
                                          <p:spTgt spid="23"/>
                                        </p:tgtEl>
                                      </p:cBhvr>
                                    </p:animEffect>
                                    <p:animScale>
                                      <p:cBhvr>
                                        <p:cTn id="106" dur="250" autoRev="1" fill="hold"/>
                                        <p:tgtEl>
                                          <p:spTgt spid="23"/>
                                        </p:tgtEl>
                                      </p:cBhvr>
                                      <p:by x="105000" y="105000"/>
                                    </p:animScale>
                                  </p:childTnLst>
                                </p:cTn>
                              </p:par>
                              <p:par>
                                <p:cTn id="107" presetID="22" presetClass="entr" presetSubtype="8" fill="hold" nodeType="withEffect">
                                  <p:stCondLst>
                                    <p:cond delay="50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childTnLst>
                          </p:cTn>
                        </p:par>
                        <p:par>
                          <p:cTn id="110" fill="hold">
                            <p:stCondLst>
                              <p:cond delay="11350"/>
                            </p:stCondLst>
                            <p:childTnLst>
                              <p:par>
                                <p:cTn id="111" presetID="10" presetClass="entr" presetSubtype="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1000"/>
                                        <p:tgtEl>
                                          <p:spTgt spid="30"/>
                                        </p:tgtEl>
                                      </p:cBhvr>
                                    </p:animEffect>
                                  </p:childTnLst>
                                </p:cTn>
                              </p:par>
                              <p:par>
                                <p:cTn id="114" presetID="56" presetClass="path" presetSubtype="0" accel="50000" decel="50000" fill="hold" grpId="1" nodeType="withEffect">
                                  <p:stCondLst>
                                    <p:cond delay="0"/>
                                  </p:stCondLst>
                                  <p:childTnLst>
                                    <p:animMotion origin="layout" path="M -0.03737 0.04121 L -6.25E-7 -3.33333E-6 " pathEditMode="relative" rAng="0" ptsTypes="AA">
                                      <p:cBhvr>
                                        <p:cTn id="115" dur="700" fill="hold"/>
                                        <p:tgtEl>
                                          <p:spTgt spid="30"/>
                                        </p:tgtEl>
                                        <p:attrNameLst>
                                          <p:attrName>ppt_x</p:attrName>
                                          <p:attrName>ppt_y</p:attrName>
                                        </p:attrNameLst>
                                      </p:cBhvr>
                                      <p:rCtr x="1862" y="-2060"/>
                                    </p:animMotion>
                                  </p:childTnLst>
                                </p:cTn>
                              </p:par>
                            </p:childTnLst>
                          </p:cTn>
                        </p:par>
                        <p:par>
                          <p:cTn id="116" fill="hold">
                            <p:stCondLst>
                              <p:cond delay="12350"/>
                            </p:stCondLst>
                            <p:childTnLst>
                              <p:par>
                                <p:cTn id="117" presetID="26" presetClass="emph" presetSubtype="0" fill="hold" grpId="2" nodeType="afterEffect">
                                  <p:stCondLst>
                                    <p:cond delay="0"/>
                                  </p:stCondLst>
                                  <p:childTnLst>
                                    <p:animEffect transition="out" filter="fade">
                                      <p:cBhvr>
                                        <p:cTn id="118" dur="500" tmFilter="0, 0; .2, .5; .8, .5; 1, 0"/>
                                        <p:tgtEl>
                                          <p:spTgt spid="30"/>
                                        </p:tgtEl>
                                      </p:cBhvr>
                                    </p:animEffect>
                                    <p:animScale>
                                      <p:cBhvr>
                                        <p:cTn id="119" dur="250" autoRev="1" fill="hold"/>
                                        <p:tgtEl>
                                          <p:spTgt spid="30"/>
                                        </p:tgtEl>
                                      </p:cBhvr>
                                      <p:by x="105000" y="105000"/>
                                    </p:animScale>
                                  </p:childTnLst>
                                </p:cTn>
                              </p:par>
                              <p:par>
                                <p:cTn id="120" presetID="22" presetClass="entr" presetSubtype="8"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par>
                          <p:cTn id="123" fill="hold">
                            <p:stCondLst>
                              <p:cond delay="12850"/>
                            </p:stCondLst>
                            <p:childTnLst>
                              <p:par>
                                <p:cTn id="124" presetID="10" presetClass="entr" presetSubtype="0"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1000"/>
                                        <p:tgtEl>
                                          <p:spTgt spid="34"/>
                                        </p:tgtEl>
                                      </p:cBhvr>
                                    </p:animEffect>
                                  </p:childTnLst>
                                </p:cTn>
                              </p:par>
                              <p:par>
                                <p:cTn id="127" presetID="56" presetClass="path" presetSubtype="0" accel="50000" decel="50000" fill="hold" grpId="1" nodeType="withEffect">
                                  <p:stCondLst>
                                    <p:cond delay="0"/>
                                  </p:stCondLst>
                                  <p:childTnLst>
                                    <p:animMotion origin="layout" path="M -0.03737 0.04121 L -6.25E-7 -3.33333E-6 " pathEditMode="relative" rAng="0" ptsTypes="AA">
                                      <p:cBhvr>
                                        <p:cTn id="128" dur="700" fill="hold"/>
                                        <p:tgtEl>
                                          <p:spTgt spid="34"/>
                                        </p:tgtEl>
                                        <p:attrNameLst>
                                          <p:attrName>ppt_x</p:attrName>
                                          <p:attrName>ppt_y</p:attrName>
                                        </p:attrNameLst>
                                      </p:cBhvr>
                                      <p:rCtr x="1862" y="-2060"/>
                                    </p:animMotion>
                                  </p:childTnLst>
                                </p:cTn>
                              </p:par>
                            </p:childTnLst>
                          </p:cTn>
                        </p:par>
                        <p:par>
                          <p:cTn id="129" fill="hold">
                            <p:stCondLst>
                              <p:cond delay="13850"/>
                            </p:stCondLst>
                            <p:childTnLst>
                              <p:par>
                                <p:cTn id="130" presetID="26" presetClass="emph" presetSubtype="0" fill="hold" grpId="2" nodeType="afterEffect">
                                  <p:stCondLst>
                                    <p:cond delay="0"/>
                                  </p:stCondLst>
                                  <p:childTnLst>
                                    <p:animEffect transition="out" filter="fade">
                                      <p:cBhvr>
                                        <p:cTn id="131" dur="500" tmFilter="0, 0; .2, .5; .8, .5; 1, 0"/>
                                        <p:tgtEl>
                                          <p:spTgt spid="34"/>
                                        </p:tgtEl>
                                      </p:cBhvr>
                                    </p:animEffect>
                                    <p:animScale>
                                      <p:cBhvr>
                                        <p:cTn id="132" dur="250" autoRev="1" fill="hold"/>
                                        <p:tgtEl>
                                          <p:spTgt spid="34"/>
                                        </p:tgtEl>
                                      </p:cBhvr>
                                      <p:by x="105000" y="105000"/>
                                    </p:animScale>
                                  </p:childTnLst>
                                </p:cTn>
                              </p:par>
                              <p:par>
                                <p:cTn id="133" presetID="22" presetClass="entr" presetSubtype="8" fill="hold" nodeType="withEffect">
                                  <p:stCondLst>
                                    <p:cond delay="500"/>
                                  </p:stCondLst>
                                  <p:childTnLst>
                                    <p:set>
                                      <p:cBhvr>
                                        <p:cTn id="134" dur="1" fill="hold">
                                          <p:stCondLst>
                                            <p:cond delay="0"/>
                                          </p:stCondLst>
                                        </p:cTn>
                                        <p:tgtEl>
                                          <p:spTgt spid="35"/>
                                        </p:tgtEl>
                                        <p:attrNameLst>
                                          <p:attrName>style.visibility</p:attrName>
                                        </p:attrNameLst>
                                      </p:cBhvr>
                                      <p:to>
                                        <p:strVal val="visible"/>
                                      </p:to>
                                    </p:set>
                                    <p:animEffect transition="in" filter="wipe(left)">
                                      <p:cBhvr>
                                        <p:cTn id="1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bldLvl="0" animBg="1"/>
      <p:bldP spid="16" grpId="2" bldLvl="0" animBg="1"/>
      <p:bldP spid="36" grpId="0" bldLvl="0" animBg="1"/>
      <p:bldP spid="37" grpId="0"/>
      <p:bldP spid="2" grpId="0" bldLvl="0" animBg="1"/>
      <p:bldP spid="2" grpId="1" bldLvl="0" animBg="1"/>
      <p:bldP spid="2" grpId="2" bldLvl="0" animBg="1"/>
      <p:bldP spid="6" grpId="0" bldLvl="0" animBg="1"/>
      <p:bldP spid="6" grpId="1" bldLvl="0" animBg="1"/>
      <p:bldP spid="6" grpId="2" bldLvl="0" animBg="1"/>
      <p:bldP spid="10" grpId="0" bldLvl="0" animBg="1"/>
      <p:bldP spid="10" grpId="1" bldLvl="0" animBg="1"/>
      <p:bldP spid="10" grpId="2" bldLvl="0" animBg="1"/>
      <p:bldP spid="14" grpId="0" bldLvl="0" animBg="1"/>
      <p:bldP spid="14" grpId="1" bldLvl="0" animBg="1"/>
      <p:bldP spid="14" grpId="2" bldLvl="0" animBg="1"/>
      <p:bldP spid="19" grpId="0" bldLvl="0" animBg="1"/>
      <p:bldP spid="19" grpId="1" bldLvl="0" animBg="1"/>
      <p:bldP spid="19" grpId="2" bldLvl="0" animBg="1"/>
      <p:bldP spid="23" grpId="0" bldLvl="0" animBg="1"/>
      <p:bldP spid="23" grpId="1" bldLvl="0" animBg="1"/>
      <p:bldP spid="23" grpId="2" bldLvl="0" animBg="1"/>
      <p:bldP spid="30" grpId="0" bldLvl="0" animBg="1"/>
      <p:bldP spid="30" grpId="1" bldLvl="0" animBg="1"/>
      <p:bldP spid="30" grpId="2" bldLvl="0" animBg="1"/>
      <p:bldP spid="34" grpId="0" bldLvl="0" animBg="1"/>
      <p:bldP spid="34" grpId="1" bldLvl="0" animBg="1"/>
      <p:bldP spid="34" grpId="2"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8645" cy="4896485"/>
            <a:chOff x="237030" y="1269554"/>
            <a:chExt cx="7778022" cy="4896544"/>
          </a:xfrm>
        </p:grpSpPr>
        <p:sp>
          <p:nvSpPr>
            <p:cNvPr id="5" name="矩形 4"/>
            <p:cNvSpPr/>
            <p:nvPr/>
          </p:nvSpPr>
          <p:spPr>
            <a:xfrm>
              <a:off x="341097" y="2245059"/>
              <a:ext cx="7673955" cy="3416361"/>
            </a:xfrm>
            <a:prstGeom prst="rect">
              <a:avLst/>
            </a:prstGeom>
          </p:spPr>
          <p:txBody>
            <a:bodyPr wrap="square">
              <a:spAutoFit/>
            </a:bodyPr>
            <a:lstStyle/>
            <a:p>
              <a:pPr>
                <a:lnSpc>
                  <a:spcPct val="150000"/>
                </a:lnSpc>
              </a:pPr>
              <a:r>
                <a:rPr lang="zh-CN" altLang="en-US" sz="2400" dirty="0">
                  <a:solidFill>
                    <a:srgbClr val="000000"/>
                  </a:solidFill>
                  <a:latin typeface="Verdana" panose="020B0604030504040204" pitchFamily="34" charset="0"/>
                </a:rPr>
                <a:t>即使是做个简单的原型，</a:t>
              </a:r>
              <a:r>
                <a:rPr lang="zh-CN" altLang="en-US" sz="2400" dirty="0" smtClean="0">
                  <a:solidFill>
                    <a:srgbClr val="000000"/>
                  </a:solidFill>
                  <a:latin typeface="Verdana" panose="020B0604030504040204" pitchFamily="34" charset="0"/>
                </a:rPr>
                <a:t>也需要</a:t>
              </a:r>
              <a:r>
                <a:rPr lang="zh-CN" altLang="en-US" sz="2400" dirty="0">
                  <a:solidFill>
                    <a:srgbClr val="000000"/>
                  </a:solidFill>
                  <a:latin typeface="Verdana" panose="020B0604030504040204" pitchFamily="34" charset="0"/>
                </a:rPr>
                <a:t>时间和资金。虽然原型可以降低软件项目失败的风险，但</a:t>
              </a:r>
              <a:r>
                <a:rPr lang="zh-CN" altLang="en-US" sz="2400" dirty="0">
                  <a:solidFill>
                    <a:srgbClr val="FF0000"/>
                  </a:solidFill>
                  <a:latin typeface="Verdana" panose="020B0604030504040204" pitchFamily="34" charset="0"/>
                </a:rPr>
                <a:t>原型本身也有</a:t>
              </a:r>
              <a:r>
                <a:rPr lang="zh-CN" altLang="en-US" sz="2400" dirty="0" smtClean="0">
                  <a:solidFill>
                    <a:srgbClr val="FF0000"/>
                  </a:solidFill>
                  <a:latin typeface="Verdana" panose="020B0604030504040204" pitchFamily="34" charset="0"/>
                </a:rPr>
                <a:t>风险</a:t>
              </a:r>
              <a:r>
                <a:rPr lang="zh-CN" altLang="en-US" sz="2400" dirty="0" smtClean="0">
                  <a:solidFill>
                    <a:srgbClr val="000000"/>
                  </a:solidFill>
                  <a:latin typeface="Verdana" panose="020B0604030504040204" pitchFamily="34" charset="0"/>
                </a:rPr>
                <a:t>。</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原型发布的压力</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受细节所累</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400" dirty="0" smtClean="0">
                  <a:solidFill>
                    <a:srgbClr val="000000"/>
                  </a:solidFill>
                  <a:latin typeface="Verdana" panose="020B0604030504040204" pitchFamily="34" charset="0"/>
                </a:rPr>
                <a:t>不现实的性能预期</a:t>
              </a:r>
              <a:endParaRPr lang="en-US" altLang="zh-CN" sz="2400" dirty="0" smtClean="0">
                <a:solidFill>
                  <a:srgbClr val="000000"/>
                </a:solidFill>
                <a:latin typeface="Verdana" panose="020B0604030504040204" pitchFamily="34" charset="0"/>
              </a:endParaRPr>
            </a:p>
            <a:p>
              <a:pPr marL="457200" indent="-457200">
                <a:lnSpc>
                  <a:spcPct val="150000"/>
                </a:lnSpc>
                <a:buFont typeface="+mj-lt"/>
                <a:buAutoNum type="arabicPeriod"/>
              </a:pPr>
              <a:r>
                <a:rPr lang="zh-CN" altLang="en-US" sz="2000" dirty="0" smtClean="0">
                  <a:solidFill>
                    <a:srgbClr val="000000"/>
                  </a:solidFill>
                  <a:latin typeface="Verdana" panose="020B0604030504040204" pitchFamily="34" charset="0"/>
                </a:rPr>
                <a:t>对原型投入过多</a:t>
              </a: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原型风险</a:t>
                </a:r>
                <a:endParaRPr lang="zh-CN" altLang="en-US" sz="2800" dirty="0">
                  <a:solidFill>
                    <a:prstClr val="white"/>
                  </a:solidFill>
                </a:endParaRPr>
              </a:p>
            </p:txBody>
          </p:sp>
        </p:grpSp>
      </p:grpSp>
    </p:spTree>
    <p:extLst>
      <p:ext uri="{BB962C8B-B14F-4D97-AF65-F5344CB8AC3E}">
        <p14:creationId xmlns:p14="http://schemas.microsoft.com/office/powerpoint/2010/main" val="3973456636"/>
      </p:ext>
    </p:extLst>
  </p:cSld>
  <p:clrMapOvr>
    <a:masterClrMapping/>
  </p:clrMapOvr>
  <p:transition spd="slow" advClick="0" advTm="0">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prstClr val="white"/>
                    </a:solidFill>
                  </a:rPr>
                  <a:t>原型发布的压力</a:t>
                </a:r>
              </a:p>
            </p:txBody>
          </p:sp>
        </p:grpSp>
      </p:grpSp>
      <p:sp>
        <p:nvSpPr>
          <p:cNvPr id="8" name="矩形 7"/>
          <p:cNvSpPr/>
          <p:nvPr/>
        </p:nvSpPr>
        <p:spPr>
          <a:xfrm>
            <a:off x="386080" y="2241264"/>
            <a:ext cx="11037718" cy="3323987"/>
          </a:xfrm>
          <a:prstGeom prst="rect">
            <a:avLst/>
          </a:prstGeom>
        </p:spPr>
        <p:txBody>
          <a:bodyPr wrap="square">
            <a:spAutoFit/>
          </a:bodyPr>
          <a:lstStyle/>
          <a:p>
            <a:pPr indent="457200"/>
            <a:r>
              <a:rPr lang="zh-CN" altLang="en-US" dirty="0"/>
              <a:t>最大的风险是</a:t>
            </a:r>
            <a:r>
              <a:rPr lang="zh-CN" altLang="en-US" dirty="0" smtClean="0">
                <a:solidFill>
                  <a:srgbClr val="FF0000"/>
                </a:solidFill>
              </a:rPr>
              <a:t>项目干系</a:t>
            </a:r>
            <a:r>
              <a:rPr lang="zh-CN" altLang="en-US" dirty="0">
                <a:solidFill>
                  <a:srgbClr val="FF0000"/>
                </a:solidFill>
              </a:rPr>
              <a:t>人会看到一个可以运行的</a:t>
            </a:r>
            <a:r>
              <a:rPr lang="zh-CN" altLang="en-US" dirty="0" smtClean="0">
                <a:solidFill>
                  <a:srgbClr val="FF0000"/>
                </a:solidFill>
              </a:rPr>
              <a:t>可</a:t>
            </a:r>
            <a:r>
              <a:rPr lang="zh-CN" altLang="en-US" dirty="0">
                <a:solidFill>
                  <a:srgbClr val="FF0000"/>
                </a:solidFill>
              </a:rPr>
              <a:t>抛弃</a:t>
            </a:r>
            <a:r>
              <a:rPr lang="zh-CN" altLang="en-US" dirty="0" smtClean="0">
                <a:solidFill>
                  <a:srgbClr val="FF0000"/>
                </a:solidFill>
              </a:rPr>
              <a:t>原型</a:t>
            </a:r>
            <a:r>
              <a:rPr lang="zh-CN" altLang="en-US" dirty="0">
                <a:solidFill>
                  <a:srgbClr val="FF0000"/>
                </a:solidFill>
              </a:rPr>
              <a:t>，从而得出产品几近完成的结论</a:t>
            </a:r>
            <a:r>
              <a:rPr lang="zh-CN" altLang="en-US" dirty="0" smtClean="0">
                <a:solidFill>
                  <a:srgbClr val="FF0000"/>
                </a:solidFill>
              </a:rPr>
              <a:t>。</a:t>
            </a:r>
            <a:endParaRPr lang="en-US" altLang="zh-CN" dirty="0" smtClean="0">
              <a:solidFill>
                <a:srgbClr val="FF0000"/>
              </a:solidFill>
            </a:endParaRPr>
          </a:p>
          <a:p>
            <a:pPr indent="457200"/>
            <a:r>
              <a:rPr lang="zh-CN" altLang="en-US" dirty="0"/>
              <a:t>原型</a:t>
            </a:r>
            <a:r>
              <a:rPr lang="zh-CN" altLang="en-US" dirty="0" smtClean="0"/>
              <a:t>的</a:t>
            </a:r>
            <a:r>
              <a:rPr lang="zh-CN" altLang="en-US" dirty="0"/>
              <a:t>设计和编码并没有考虑到软件的质量和生命周期。</a:t>
            </a:r>
            <a:r>
              <a:rPr lang="zh-CN" altLang="en-US" dirty="0">
                <a:solidFill>
                  <a:srgbClr val="FF0000"/>
                </a:solidFill>
              </a:rPr>
              <a:t>对客户</a:t>
            </a:r>
            <a:r>
              <a:rPr lang="zh-CN" altLang="en-US" dirty="0" smtClean="0">
                <a:solidFill>
                  <a:srgbClr val="FF0000"/>
                </a:solidFill>
              </a:rPr>
              <a:t>预期</a:t>
            </a:r>
            <a:r>
              <a:rPr lang="zh-CN" altLang="en-US" dirty="0">
                <a:solidFill>
                  <a:srgbClr val="FF0000"/>
                </a:solidFill>
              </a:rPr>
              <a:t>进行</a:t>
            </a:r>
            <a:r>
              <a:rPr lang="zh-CN" altLang="en-US" dirty="0" smtClean="0">
                <a:solidFill>
                  <a:srgbClr val="FF0000"/>
                </a:solidFill>
              </a:rPr>
              <a:t>管理</a:t>
            </a:r>
            <a:r>
              <a:rPr lang="zh-CN" altLang="en-US" dirty="0"/>
              <a:t>是原型成功的关键。每个关注原型的人都要</a:t>
            </a:r>
            <a:r>
              <a:rPr lang="zh-CN" altLang="en-US" dirty="0">
                <a:solidFill>
                  <a:srgbClr val="FF0000"/>
                </a:solidFill>
              </a:rPr>
              <a:t>理解原型的目的及其局限性</a:t>
            </a:r>
            <a:r>
              <a:rPr lang="zh-CN" altLang="en-US" dirty="0"/>
              <a:t>。要清楚创建原型的原因，并且明白我们才是决定原型最终命运的人</a:t>
            </a:r>
            <a:r>
              <a:rPr lang="zh-CN" altLang="en-US" dirty="0" smtClean="0"/>
              <a:t>。</a:t>
            </a:r>
            <a:endParaRPr lang="en-US" altLang="zh-CN" dirty="0" smtClean="0"/>
          </a:p>
          <a:p>
            <a:pPr indent="457200"/>
            <a:endParaRPr lang="en-US" altLang="zh-CN" dirty="0" smtClean="0"/>
          </a:p>
          <a:p>
            <a:pPr indent="457200"/>
            <a:r>
              <a:rPr lang="zh-CN" altLang="en-US" dirty="0" smtClean="0"/>
              <a:t>控制</a:t>
            </a:r>
            <a:r>
              <a:rPr lang="zh-CN" altLang="en-US" dirty="0"/>
              <a:t>该风险的一个 方法是</a:t>
            </a:r>
            <a:r>
              <a:rPr lang="zh-CN" altLang="en-US" dirty="0">
                <a:solidFill>
                  <a:srgbClr val="FF0000"/>
                </a:solidFill>
              </a:rPr>
              <a:t>使用纸上原型面不是电子原型</a:t>
            </a:r>
            <a:r>
              <a:rPr lang="zh-CN" altLang="en-US" dirty="0"/>
              <a:t>。评估纸上原型的人不会产生</a:t>
            </a:r>
            <a:r>
              <a:rPr lang="zh-CN" altLang="en-US" dirty="0" smtClean="0"/>
              <a:t>产品接近</a:t>
            </a:r>
            <a:r>
              <a:rPr lang="zh-CN" altLang="en-US" dirty="0"/>
              <a:t>成品的想法</a:t>
            </a:r>
            <a:r>
              <a:rPr lang="zh-CN" altLang="en-US" dirty="0" smtClean="0"/>
              <a:t>。</a:t>
            </a:r>
            <a:endParaRPr lang="en-US" altLang="zh-CN" dirty="0" smtClean="0"/>
          </a:p>
          <a:p>
            <a:pPr indent="457200"/>
            <a:r>
              <a:rPr lang="zh-CN" altLang="en-US" dirty="0"/>
              <a:t>另一个可选方法是</a:t>
            </a:r>
            <a:r>
              <a:rPr lang="zh-CN" altLang="en-US" dirty="0">
                <a:solidFill>
                  <a:schemeClr val="accent1">
                    <a:lumMod val="75000"/>
                  </a:schemeClr>
                </a:solidFill>
              </a:rPr>
              <a:t>选用一些原型工具</a:t>
            </a:r>
            <a:r>
              <a:rPr lang="zh-CN" altLang="en-US" dirty="0"/>
              <a:t>，而这些工具明显不同于用于实际开发的原型工具</a:t>
            </a:r>
            <a:r>
              <a:rPr lang="zh-CN" altLang="en-US" dirty="0" smtClean="0"/>
              <a:t>。</a:t>
            </a:r>
            <a:endParaRPr lang="en-US" altLang="zh-CN" dirty="0" smtClean="0"/>
          </a:p>
          <a:p>
            <a:pPr indent="457200"/>
            <a:r>
              <a:rPr lang="zh-CN" altLang="en-US" dirty="0">
                <a:solidFill>
                  <a:schemeClr val="accent1">
                    <a:lumMod val="75000"/>
                  </a:schemeClr>
                </a:solidFill>
              </a:rPr>
              <a:t>让原型看起来</a:t>
            </a:r>
            <a:r>
              <a:rPr lang="zh-CN" altLang="en-US" dirty="0" smtClean="0">
                <a:solidFill>
                  <a:schemeClr val="accent1">
                    <a:lumMod val="75000"/>
                  </a:schemeClr>
                </a:solidFill>
              </a:rPr>
              <a:t>简陋一些</a:t>
            </a:r>
            <a:r>
              <a:rPr lang="zh-CN" altLang="en-US" dirty="0"/>
              <a:t>，也可以降低这种风险。</a:t>
            </a:r>
          </a:p>
        </p:txBody>
      </p:sp>
    </p:spTree>
    <p:extLst>
      <p:ext uri="{BB962C8B-B14F-4D97-AF65-F5344CB8AC3E}">
        <p14:creationId xmlns:p14="http://schemas.microsoft.com/office/powerpoint/2010/main" val="2445992399"/>
      </p:ext>
    </p:extLst>
  </p:cSld>
  <p:clrMapOvr>
    <a:masterClrMapping/>
  </p:clrMapOvr>
  <p:transition spd="slow" advClick="0" advTm="0">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受细节所累</a:t>
                </a:r>
                <a:endParaRPr lang="zh-CN" altLang="en-US" sz="2800" dirty="0">
                  <a:solidFill>
                    <a:prstClr val="white"/>
                  </a:solidFill>
                </a:endParaRPr>
              </a:p>
            </p:txBody>
          </p:sp>
        </p:grpSp>
      </p:grpSp>
      <p:sp>
        <p:nvSpPr>
          <p:cNvPr id="8" name="矩形 7"/>
          <p:cNvSpPr/>
          <p:nvPr/>
        </p:nvSpPr>
        <p:spPr>
          <a:xfrm>
            <a:off x="386080" y="2251613"/>
            <a:ext cx="11037718" cy="1546577"/>
          </a:xfrm>
          <a:prstGeom prst="rect">
            <a:avLst/>
          </a:prstGeom>
        </p:spPr>
        <p:txBody>
          <a:bodyPr wrap="square">
            <a:spAutoFit/>
          </a:bodyPr>
          <a:lstStyle/>
          <a:p>
            <a:pPr indent="457200">
              <a:lnSpc>
                <a:spcPct val="150000"/>
              </a:lnSpc>
            </a:pPr>
            <a:r>
              <a:rPr lang="zh-CN" altLang="en-US" dirty="0"/>
              <a:t>原型的</a:t>
            </a:r>
            <a:r>
              <a:rPr lang="zh-CN" altLang="en-US" dirty="0" smtClean="0"/>
              <a:t>另外一个</a:t>
            </a:r>
            <a:r>
              <a:rPr lang="zh-CN" altLang="en-US" dirty="0"/>
              <a:t>风险 是用户把注意力放在</a:t>
            </a:r>
            <a:r>
              <a:rPr lang="zh-CN" altLang="en-US" dirty="0" smtClean="0"/>
              <a:t>与</a:t>
            </a:r>
            <a:r>
              <a:rPr lang="en-US" altLang="zh-CN" dirty="0" smtClean="0"/>
              <a:t>UI</a:t>
            </a:r>
            <a:r>
              <a:rPr lang="zh-CN" altLang="en-US" dirty="0" smtClean="0"/>
              <a:t>有关</a:t>
            </a:r>
            <a:r>
              <a:rPr lang="zh-CN" altLang="en-US" dirty="0"/>
              <a:t>的外观和操作细节上。如果使用一个看似真实的原型</a:t>
            </a:r>
            <a:r>
              <a:rPr lang="zh-CN" altLang="en-US" dirty="0" smtClean="0"/>
              <a:t>，用户很客</a:t>
            </a:r>
            <a:r>
              <a:rPr lang="zh-CN" altLang="en-US" dirty="0"/>
              <a:t>易忘记自已还在需求阶段，应该</a:t>
            </a:r>
            <a:r>
              <a:rPr lang="zh-CN" altLang="en-US" dirty="0">
                <a:solidFill>
                  <a:schemeClr val="accent1">
                    <a:lumMod val="75000"/>
                  </a:schemeClr>
                </a:solidFill>
              </a:rPr>
              <a:t>重点关注与概念相关的问题，将原型</a:t>
            </a:r>
            <a:r>
              <a:rPr lang="zh-CN" altLang="en-US" dirty="0" smtClean="0">
                <a:solidFill>
                  <a:schemeClr val="accent1">
                    <a:lumMod val="75000"/>
                  </a:schemeClr>
                </a:solidFill>
              </a:rPr>
              <a:t>限定于显示</a:t>
            </a:r>
            <a:r>
              <a:rPr lang="zh-CN" altLang="en-US" dirty="0">
                <a:solidFill>
                  <a:schemeClr val="accent1">
                    <a:lumMod val="75000"/>
                  </a:schemeClr>
                </a:solidFill>
              </a:rPr>
              <a:t>画面，功能和导航选项</a:t>
            </a:r>
            <a:r>
              <a:rPr lang="zh-CN" altLang="en-US" dirty="0"/>
              <a:t>，可以消除不确定的需求。</a:t>
            </a:r>
          </a:p>
        </p:txBody>
      </p:sp>
    </p:spTree>
    <p:extLst>
      <p:ext uri="{BB962C8B-B14F-4D97-AF65-F5344CB8AC3E}">
        <p14:creationId xmlns:p14="http://schemas.microsoft.com/office/powerpoint/2010/main" val="859874657"/>
      </p:ext>
    </p:extLst>
  </p:cSld>
  <p:clrMapOvr>
    <a:masterClrMapping/>
  </p:clrMapOvr>
  <p:transition spd="slow" advClick="0" advTm="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不现实的性能预期</a:t>
                </a:r>
                <a:endParaRPr lang="zh-CN" altLang="en-US" sz="2800" dirty="0">
                  <a:solidFill>
                    <a:prstClr val="white"/>
                  </a:solidFill>
                </a:endParaRPr>
              </a:p>
            </p:txBody>
          </p:sp>
        </p:grpSp>
      </p:grpSp>
      <p:sp>
        <p:nvSpPr>
          <p:cNvPr id="8" name="矩形 7"/>
          <p:cNvSpPr/>
          <p:nvPr/>
        </p:nvSpPr>
        <p:spPr>
          <a:xfrm>
            <a:off x="356480" y="2010546"/>
            <a:ext cx="11037718" cy="3970318"/>
          </a:xfrm>
          <a:prstGeom prst="rect">
            <a:avLst/>
          </a:prstGeom>
        </p:spPr>
        <p:txBody>
          <a:bodyPr wrap="square">
            <a:spAutoFit/>
          </a:bodyPr>
          <a:lstStyle/>
          <a:p>
            <a:pPr indent="457200">
              <a:lnSpc>
                <a:spcPct val="150000"/>
              </a:lnSpc>
            </a:pPr>
            <a:r>
              <a:rPr lang="zh-CN" altLang="en-US" dirty="0"/>
              <a:t>第三个风险是用户根据原型的性能来推断最终产品的预期性能。</a:t>
            </a:r>
            <a:r>
              <a:rPr lang="zh-CN" altLang="en-US" dirty="0">
                <a:solidFill>
                  <a:schemeClr val="accent1">
                    <a:lumMod val="75000"/>
                  </a:schemeClr>
                </a:solidFill>
              </a:rPr>
              <a:t>不要在预期产品环境中对原型进行评估</a:t>
            </a:r>
            <a:r>
              <a:rPr lang="zh-CN" altLang="en-US" dirty="0" smtClean="0">
                <a:solidFill>
                  <a:schemeClr val="accent1">
                    <a:lumMod val="75000"/>
                  </a:schemeClr>
                </a:solidFill>
              </a:rPr>
              <a:t>。</a:t>
            </a:r>
            <a:endParaRPr lang="en-US" altLang="zh-CN" dirty="0" smtClean="0">
              <a:solidFill>
                <a:schemeClr val="accent1">
                  <a:lumMod val="75000"/>
                </a:schemeClr>
              </a:solidFill>
            </a:endParaRPr>
          </a:p>
          <a:p>
            <a:pPr indent="457200">
              <a:lnSpc>
                <a:spcPct val="150000"/>
              </a:lnSpc>
            </a:pPr>
            <a:r>
              <a:rPr lang="zh-CN" altLang="en-US" dirty="0"/>
              <a:t>为了使原型更真实地模拟最终产品的预期行为，在构建原型时</a:t>
            </a:r>
            <a:r>
              <a:rPr lang="zh-CN" altLang="en-US" dirty="0">
                <a:solidFill>
                  <a:schemeClr val="accent1">
                    <a:lumMod val="75000"/>
                  </a:schemeClr>
                </a:solidFill>
              </a:rPr>
              <a:t>要考虑时间上的延迟或 者让原型看起来还没有准备好马上发布</a:t>
            </a:r>
            <a:r>
              <a:rPr lang="zh-CN" altLang="en-US" dirty="0"/>
              <a:t>。可以在屏幕上放消息，声明它并不代表最终的产品。</a:t>
            </a:r>
          </a:p>
          <a:p>
            <a:pPr indent="457200">
              <a:lnSpc>
                <a:spcPct val="150000"/>
              </a:lnSpc>
            </a:pPr>
            <a:r>
              <a:rPr lang="zh-CN" altLang="en-US" dirty="0"/>
              <a:t>在敏捷开发和其他演进原型中，要</a:t>
            </a:r>
            <a:r>
              <a:rPr lang="zh-CN" altLang="en-US" dirty="0">
                <a:solidFill>
                  <a:schemeClr val="accent1">
                    <a:lumMod val="75000"/>
                  </a:schemeClr>
                </a:solidFill>
              </a:rPr>
              <a:t>保证从一开始就设计一个健壮的、可扩展的架构并写出高质量的代码</a:t>
            </a:r>
            <a:r>
              <a:rPr lang="zh-CN" altLang="en-US" dirty="0"/>
              <a:t>。构建一个产 品级软件并且每</a:t>
            </a:r>
            <a:r>
              <a:rPr lang="en-US" altLang="zh-CN" dirty="0"/>
              <a:t>- </a:t>
            </a:r>
            <a:r>
              <a:rPr lang="zh-CN" altLang="en-US" dirty="0"/>
              <a:t>个时间段只完成其中一小部分。可以在后期迭代中通过重构来优化设计，但后期的重构并不能代替前期设计工作。</a:t>
            </a:r>
          </a:p>
          <a:p>
            <a:pPr indent="457200">
              <a:lnSpc>
                <a:spcPct val="150000"/>
              </a:lnSpc>
            </a:pPr>
            <a:endParaRPr lang="zh-CN" altLang="en-US" dirty="0"/>
          </a:p>
        </p:txBody>
      </p:sp>
    </p:spTree>
    <p:extLst>
      <p:ext uri="{BB962C8B-B14F-4D97-AF65-F5344CB8AC3E}">
        <p14:creationId xmlns:p14="http://schemas.microsoft.com/office/powerpoint/2010/main" val="6823864"/>
      </p:ext>
    </p:extLst>
  </p:cSld>
  <p:clrMapOvr>
    <a:masterClrMapping/>
  </p:clrMapOvr>
  <p:transition spd="slow" advClick="0" advTm="0">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6</a:t>
            </a: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原型的风险</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prstClr val="white"/>
                    </a:solidFill>
                  </a:rPr>
                  <a:t>对原型投入过多</a:t>
                </a:r>
                <a:endParaRPr lang="zh-CN" altLang="en-US" sz="2800" dirty="0">
                  <a:solidFill>
                    <a:prstClr val="white"/>
                  </a:solidFill>
                </a:endParaRPr>
              </a:p>
            </p:txBody>
          </p:sp>
        </p:grpSp>
      </p:grpSp>
      <p:sp>
        <p:nvSpPr>
          <p:cNvPr id="8" name="矩形 7"/>
          <p:cNvSpPr/>
          <p:nvPr/>
        </p:nvSpPr>
        <p:spPr>
          <a:xfrm>
            <a:off x="356480" y="2010546"/>
            <a:ext cx="11037718" cy="3000821"/>
          </a:xfrm>
          <a:prstGeom prst="rect">
            <a:avLst/>
          </a:prstGeom>
        </p:spPr>
        <p:txBody>
          <a:bodyPr wrap="square">
            <a:spAutoFit/>
          </a:bodyPr>
          <a:lstStyle/>
          <a:p>
            <a:pPr indent="457200">
              <a:lnSpc>
                <a:spcPct val="150000"/>
              </a:lnSpc>
            </a:pPr>
            <a:r>
              <a:rPr lang="zh-CN" altLang="en-US" dirty="0"/>
              <a:t>最后，</a:t>
            </a:r>
            <a:r>
              <a:rPr lang="zh-CN" altLang="en-US" dirty="0">
                <a:solidFill>
                  <a:schemeClr val="accent1">
                    <a:lumMod val="75000"/>
                  </a:schemeClr>
                </a:solidFill>
              </a:rPr>
              <a:t>不要在原型工作</a:t>
            </a:r>
            <a:r>
              <a:rPr lang="zh-CN" altLang="en-US" dirty="0" smtClean="0">
                <a:solidFill>
                  <a:schemeClr val="accent1">
                    <a:lumMod val="75000"/>
                  </a:schemeClr>
                </a:solidFill>
              </a:rPr>
              <a:t>上投入</a:t>
            </a:r>
            <a:r>
              <a:rPr lang="zh-CN" altLang="en-US" dirty="0">
                <a:solidFill>
                  <a:schemeClr val="accent1">
                    <a:lumMod val="75000"/>
                  </a:schemeClr>
                </a:solidFill>
              </a:rPr>
              <a:t>太多精力</a:t>
            </a:r>
            <a:r>
              <a:rPr lang="zh-CN" altLang="en-US" dirty="0"/>
              <a:t>，最终导致开发团队没有时间而不得不将原型作为产品或者匆忙进入混乱的产品实现。对整个解决方案进行建模而不是只对最不确定的、高风险的或者复杂的部分进行建模就属于这种情况。用模型来进行试验。进行的是假设测试，看需求是否已经充分定义，关键的人机交互以及架构问题是否已经解决。如果原型能够测试假设，能够回答间题并且能够提炼需求，就足够了。</a:t>
            </a:r>
          </a:p>
          <a:p>
            <a:pPr indent="457200">
              <a:lnSpc>
                <a:spcPct val="150000"/>
              </a:lnSpc>
            </a:pPr>
            <a:endParaRPr lang="zh-CN" altLang="en-US" dirty="0"/>
          </a:p>
        </p:txBody>
      </p:sp>
    </p:spTree>
    <p:extLst>
      <p:ext uri="{BB962C8B-B14F-4D97-AF65-F5344CB8AC3E}">
        <p14:creationId xmlns:p14="http://schemas.microsoft.com/office/powerpoint/2010/main" val="3721164705"/>
      </p:ext>
    </p:extLst>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indent="457200">
              <a:lnSpc>
                <a:spcPct val="150000"/>
              </a:lnSpc>
            </a:pPr>
            <a:r>
              <a:rPr lang="zh-CN" altLang="en-US" dirty="0"/>
              <a:t>软件原型可以</a:t>
            </a:r>
            <a:r>
              <a:rPr lang="zh-CN" altLang="en-US" dirty="0">
                <a:solidFill>
                  <a:srgbClr val="FF0000"/>
                </a:solidFill>
              </a:rPr>
              <a:t>加快开发进程</a:t>
            </a:r>
            <a:r>
              <a:rPr lang="zh-CN" altLang="en-US" dirty="0" smtClean="0">
                <a:solidFill>
                  <a:srgbClr val="FF0000"/>
                </a:solidFill>
              </a:rPr>
              <a:t>、提高</a:t>
            </a:r>
            <a:r>
              <a:rPr lang="zh-CN" altLang="en-US" dirty="0">
                <a:solidFill>
                  <a:srgbClr val="FF0000"/>
                </a:solidFill>
              </a:rPr>
              <a:t>客户满意度以及产出高质量的产品</a:t>
            </a:r>
            <a:r>
              <a:rPr lang="zh-CN" altLang="en-US" dirty="0"/>
              <a:t>。为了在需求过程中高效使用原型，  请遵循以下这些原则</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t>在项目计中包含与原型相关的任务。为开发、评估和修改原型安排时间和资源。</a:t>
            </a:r>
          </a:p>
          <a:p>
            <a:pPr marL="342900" indent="-342900">
              <a:lnSpc>
                <a:spcPct val="150000"/>
              </a:lnSpc>
              <a:buFont typeface="Arial" panose="020B0604020202020204" pitchFamily="34" charset="0"/>
              <a:buChar char="•"/>
            </a:pPr>
            <a:r>
              <a:rPr lang="zh-CN" altLang="en-US" dirty="0"/>
              <a:t>在创建原型之前，</a:t>
            </a:r>
            <a:r>
              <a:rPr lang="zh-CN" altLang="en-US" dirty="0">
                <a:solidFill>
                  <a:srgbClr val="FF0000"/>
                </a:solidFill>
              </a:rPr>
              <a:t>注明原型的目的并解释其最终产出</a:t>
            </a:r>
            <a:r>
              <a:rPr lang="en-US" altLang="zh-CN" dirty="0"/>
              <a:t>:</a:t>
            </a:r>
            <a:r>
              <a:rPr lang="zh-CN" altLang="en-US" dirty="0"/>
              <a:t>抛并</a:t>
            </a:r>
            <a:r>
              <a:rPr lang="en-US" altLang="zh-CN" dirty="0"/>
              <a:t>(</a:t>
            </a:r>
            <a:r>
              <a:rPr lang="zh-CN" altLang="en-US" dirty="0"/>
              <a:t>还是归档</a:t>
            </a:r>
            <a:r>
              <a:rPr lang="en-US" altLang="zh-CN" dirty="0"/>
              <a:t>)</a:t>
            </a:r>
            <a:r>
              <a:rPr lang="zh-CN" altLang="en-US" dirty="0"/>
              <a:t>原型，是保留原型所提供的知识，还是在原型基础上继续构建直至成为最终解决方案。保证创建和评估原型的人都明白这些动机</a:t>
            </a:r>
            <a:r>
              <a:rPr lang="zh-CN" altLang="en-US" dirty="0" smtClean="0"/>
              <a:t>。</a:t>
            </a:r>
            <a:endParaRPr lang="en-US" altLang="zh-CN" dirty="0" smtClean="0"/>
          </a:p>
          <a:p>
            <a:pPr marL="342900" indent="-342900">
              <a:lnSpc>
                <a:spcPct val="150000"/>
              </a:lnSpc>
              <a:buFont typeface="Arial" panose="020B0604020202020204" pitchFamily="34" charset="0"/>
              <a:buChar char="•"/>
            </a:pPr>
            <a:r>
              <a:rPr lang="zh-CN" altLang="en-US" dirty="0">
                <a:solidFill>
                  <a:srgbClr val="FF0000"/>
                </a:solidFill>
              </a:rPr>
              <a:t>做好开发多个原型的计划</a:t>
            </a:r>
            <a:r>
              <a:rPr lang="zh-CN" altLang="en-US" dirty="0"/>
              <a:t>。</a:t>
            </a:r>
            <a:r>
              <a:rPr lang="zh-CN" altLang="en-US" dirty="0" smtClean="0"/>
              <a:t>很难一次</a:t>
            </a:r>
            <a:r>
              <a:rPr lang="zh-CN" altLang="en-US" dirty="0"/>
              <a:t>就能得 到正确的原型，这也正是原型的目的所在</a:t>
            </a:r>
            <a:r>
              <a:rPr lang="en-US" altLang="zh-CN" dirty="0"/>
              <a:t>!</a:t>
            </a:r>
          </a:p>
          <a:p>
            <a:pPr marL="342900" indent="-342900">
              <a:lnSpc>
                <a:spcPct val="150000"/>
              </a:lnSpc>
              <a:buFont typeface="Arial" panose="020B0604020202020204" pitchFamily="34" charset="0"/>
              <a:buChar char="•"/>
            </a:pPr>
            <a:r>
              <a:rPr lang="zh-CN" altLang="en-US" dirty="0"/>
              <a:t>创建可抛弃型原型，要</a:t>
            </a:r>
            <a:r>
              <a:rPr lang="zh-CN" altLang="en-US" dirty="0">
                <a:solidFill>
                  <a:srgbClr val="FF0000"/>
                </a:solidFill>
              </a:rPr>
              <a:t>尽可能快、成本低。以最少精力完成回答问题</a:t>
            </a:r>
            <a:r>
              <a:rPr lang="zh-CN" altLang="en-US" dirty="0"/>
              <a:t>或者解决需求中不确定的部分。不要试图把可抛弃型原型做</a:t>
            </a:r>
            <a:r>
              <a:rPr lang="zh-CN" altLang="en-US" dirty="0" smtClean="0"/>
              <a:t>得尽善尽美。</a:t>
            </a:r>
            <a:endParaRPr lang="zh-CN" altLang="en-US" dirty="0"/>
          </a:p>
        </p:txBody>
      </p:sp>
    </p:spTree>
    <p:extLst>
      <p:ext uri="{BB962C8B-B14F-4D97-AF65-F5344CB8AC3E}">
        <p14:creationId xmlns:p14="http://schemas.microsoft.com/office/powerpoint/2010/main" val="3937484484"/>
      </p:ext>
    </p:extLst>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prstClr val="white"/>
              </a:solidFill>
            </a:endParaRPr>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white"/>
                </a:solidFill>
              </a:rPr>
              <a:t>7</a:t>
            </a:r>
            <a:endParaRPr lang="en-US" sz="2400" dirty="0">
              <a:solidFill>
                <a:prstClr val="white"/>
              </a:solidFill>
            </a:endParaRPr>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altLang="en-US"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界面</a:t>
            </a:r>
            <a:r>
              <a:rPr lang="zh-CN" altLang="en-US" sz="2665" dirty="0" smtClean="0">
                <a:solidFill>
                  <a:srgbClr val="183A5D"/>
                </a:solidFill>
                <a:latin typeface="微软雅黑" panose="020B0503020204020204" pitchFamily="34" charset="-122"/>
                <a:ea typeface="微软雅黑" panose="020B0503020204020204" pitchFamily="34" charset="-122"/>
              </a:rPr>
              <a:t>原型的成功因素</a:t>
            </a:r>
            <a:endParaRPr lang="zh-CN" altLang="en-US"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6" cy="4896485"/>
            <a:chOff x="237030" y="1269554"/>
            <a:chExt cx="7776864" cy="4896544"/>
          </a:xfrm>
        </p:grpSpPr>
        <p:sp>
          <p:nvSpPr>
            <p:cNvPr id="5" name="矩形 4"/>
            <p:cNvSpPr/>
            <p:nvPr/>
          </p:nvSpPr>
          <p:spPr>
            <a:xfrm>
              <a:off x="339939" y="2005942"/>
              <a:ext cx="7673955" cy="491744"/>
            </a:xfrm>
            <a:prstGeom prst="rect">
              <a:avLst/>
            </a:prstGeom>
          </p:spPr>
          <p:txBody>
            <a:bodyPr wrap="square">
              <a:spAutoFit/>
            </a:bodyPr>
            <a:lstStyle/>
            <a:p>
              <a:pPr>
                <a:lnSpc>
                  <a:spcPct val="150000"/>
                </a:lnSpc>
              </a:pPr>
              <a:endParaRPr lang="zh-CN" altLang="en-US" sz="2000" dirty="0">
                <a:solidFill>
                  <a:srgbClr val="000000"/>
                </a:solidFill>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endParaRPr>
              </a:p>
            </p:txBody>
          </p:sp>
        </p:grpSp>
      </p:grpSp>
      <p:sp>
        <p:nvSpPr>
          <p:cNvPr id="8" name="矩形 7"/>
          <p:cNvSpPr/>
          <p:nvPr/>
        </p:nvSpPr>
        <p:spPr>
          <a:xfrm>
            <a:off x="386080" y="1845618"/>
            <a:ext cx="11037718" cy="445506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t>不要在</a:t>
            </a:r>
            <a:r>
              <a:rPr lang="zh-CN" altLang="en-US" dirty="0" smtClean="0"/>
              <a:t>可</a:t>
            </a:r>
            <a:r>
              <a:rPr lang="zh-CN" altLang="en-US" dirty="0"/>
              <a:t>抛弃</a:t>
            </a:r>
            <a:r>
              <a:rPr lang="zh-CN" altLang="en-US" dirty="0" smtClean="0"/>
              <a:t>型</a:t>
            </a:r>
            <a:r>
              <a:rPr lang="zh-CN" altLang="en-US" dirty="0"/>
              <a:t>原型中包含输入数据验证、防护性编码技术处理错误代码或大量的代码文档。这样的原型注定是要抛弃的，所以不必投入过多。</a:t>
            </a:r>
          </a:p>
          <a:p>
            <a:pPr marL="342900" indent="-342900">
              <a:lnSpc>
                <a:spcPct val="150000"/>
              </a:lnSpc>
              <a:buFont typeface="Arial" panose="020B0604020202020204" pitchFamily="34" charset="0"/>
              <a:buChar char="•"/>
            </a:pPr>
            <a:r>
              <a:rPr lang="zh-CN" altLang="en-US" dirty="0">
                <a:solidFill>
                  <a:srgbClr val="FF0000"/>
                </a:solidFill>
              </a:rPr>
              <a:t>不要对已经理解的需求创建原型</a:t>
            </a:r>
            <a:r>
              <a:rPr lang="zh-CN" altLang="en-US" dirty="0"/>
              <a:t>，除非需要探究其他设计方案。</a:t>
            </a:r>
          </a:p>
          <a:p>
            <a:pPr marL="342900" indent="-342900">
              <a:lnSpc>
                <a:spcPct val="150000"/>
              </a:lnSpc>
              <a:buFont typeface="Arial" panose="020B0604020202020204" pitchFamily="34" charset="0"/>
              <a:buChar char="•"/>
            </a:pPr>
            <a:r>
              <a:rPr lang="zh-CN" altLang="en-US" dirty="0"/>
              <a:t>在原型的屏幕显示和报表中，</a:t>
            </a:r>
            <a:r>
              <a:rPr lang="zh-CN" altLang="en-US" dirty="0">
                <a:solidFill>
                  <a:srgbClr val="FF0000"/>
                </a:solidFill>
              </a:rPr>
              <a:t>使用合理的数据</a:t>
            </a:r>
            <a:r>
              <a:rPr lang="zh-CN" altLang="en-US" dirty="0"/>
              <a:t>。评估人员可能被不真实的数据分散注意力，无法注意到原型如何表现真实系统的界面和行为。</a:t>
            </a:r>
          </a:p>
          <a:p>
            <a:pPr marL="342900" indent="-342900">
              <a:lnSpc>
                <a:spcPct val="150000"/>
              </a:lnSpc>
              <a:buFont typeface="Arial" panose="020B0604020202020204" pitchFamily="34" charset="0"/>
              <a:buChar char="•"/>
            </a:pPr>
            <a:r>
              <a:rPr lang="zh-CN" altLang="en-US" dirty="0">
                <a:solidFill>
                  <a:srgbClr val="FF0000"/>
                </a:solidFill>
              </a:rPr>
              <a:t>不要指望原型来替代书面需求</a:t>
            </a:r>
            <a:r>
              <a:rPr lang="zh-CN" altLang="en-US" dirty="0"/>
              <a:t>。原型只表明屏幕后面还有许多功能，而这些功能需要在</a:t>
            </a:r>
            <a:r>
              <a:rPr lang="en-US" altLang="zh-CN" dirty="0"/>
              <a:t>SRS</a:t>
            </a:r>
            <a:r>
              <a:rPr lang="zh-CN" altLang="en-US" dirty="0"/>
              <a:t>中记录下来并使其完整、明确和可跟踪。屏幕图不会详细给出数据字段的定义、验证标准以及不同字段之间的关系</a:t>
            </a:r>
            <a:r>
              <a:rPr lang="en-US" altLang="zh-CN" dirty="0"/>
              <a:t>(</a:t>
            </a:r>
            <a:r>
              <a:rPr lang="zh-CN" altLang="en-US" dirty="0"/>
              <a:t>比如些界面控件只有在用户对其他控件做出某些选择时才可以展示</a:t>
            </a:r>
            <a:r>
              <a:rPr lang="en-US" altLang="zh-CN" dirty="0"/>
              <a:t>)</a:t>
            </a:r>
            <a:r>
              <a:rPr lang="zh-CN" altLang="en-US" dirty="0"/>
              <a:t>，异常处理、业务规则以及其他必要的信息</a:t>
            </a:r>
            <a:r>
              <a:rPr lang="zh-CN" altLang="en-US" dirty="0" smtClean="0"/>
              <a:t>。</a:t>
            </a:r>
            <a:endParaRPr lang="zh-CN" altLang="en-US" dirty="0"/>
          </a:p>
        </p:txBody>
      </p:sp>
    </p:spTree>
    <p:extLst>
      <p:ext uri="{BB962C8B-B14F-4D97-AF65-F5344CB8AC3E}">
        <p14:creationId xmlns:p14="http://schemas.microsoft.com/office/powerpoint/2010/main" val="13619835"/>
      </p:ext>
    </p:extLst>
  </p:cSld>
  <p:clrMapOvr>
    <a:masterClrMapping/>
  </p:clrMapOvr>
  <p:transition spd="slow" advClick="0" advTm="0">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276651" y="2922512"/>
            <a:ext cx="2808312" cy="61404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参考文献</a:t>
            </a:r>
            <a:endParaRPr lang="zh-CN" sz="32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048606" y="693490"/>
            <a:ext cx="9141807" cy="3693319"/>
          </a:xfrm>
          <a:prstGeom prst="rect">
            <a:avLst/>
          </a:prstGeom>
          <a:noFill/>
        </p:spPr>
        <p:txBody>
          <a:bodyPr wrap="square" rtlCol="0">
            <a:spAutoFit/>
          </a:bodyPr>
          <a:lstStyle/>
          <a:p>
            <a:r>
              <a:rPr lang="en-US" altLang="zh-CN" sz="1800" dirty="0" smtClean="0"/>
              <a:t>[1]</a:t>
            </a:r>
            <a:r>
              <a:rPr lang="zh-CN" altLang="en-US" sz="1800" dirty="0" smtClean="0"/>
              <a:t> </a:t>
            </a:r>
            <a:r>
              <a:rPr lang="en-US" altLang="zh-CN" sz="1800" dirty="0" smtClean="0"/>
              <a:t>UML</a:t>
            </a:r>
            <a:r>
              <a:rPr lang="zh-CN" altLang="en-US" sz="1800" dirty="0" smtClean="0"/>
              <a:t>用户指南</a:t>
            </a:r>
            <a:r>
              <a:rPr lang="en-US" altLang="zh-CN" sz="1800" dirty="0" smtClean="0"/>
              <a:t>(</a:t>
            </a:r>
            <a:r>
              <a:rPr lang="zh-CN" altLang="en-US" sz="1800" dirty="0" smtClean="0"/>
              <a:t>第</a:t>
            </a:r>
            <a:r>
              <a:rPr lang="en-US" altLang="zh-CN" sz="1800" dirty="0" smtClean="0"/>
              <a:t>2</a:t>
            </a:r>
            <a:r>
              <a:rPr lang="zh-CN" altLang="en-US" sz="1800" dirty="0" smtClean="0"/>
              <a:t>版</a:t>
            </a:r>
            <a:r>
              <a:rPr lang="en-US" altLang="zh-CN" sz="1800" dirty="0" smtClean="0"/>
              <a:t>·</a:t>
            </a:r>
            <a:r>
              <a:rPr lang="zh-CN" altLang="en-US" sz="1800" dirty="0" smtClean="0"/>
              <a:t>修订版</a:t>
            </a:r>
            <a:r>
              <a:rPr lang="en-US" altLang="zh-CN" sz="1800" dirty="0" smtClean="0"/>
              <a:t>)(</a:t>
            </a:r>
            <a:r>
              <a:rPr lang="zh-CN" altLang="en-US" sz="1800" dirty="0" smtClean="0"/>
              <a:t>作者</a:t>
            </a:r>
            <a:r>
              <a:rPr lang="en-US" altLang="zh-CN" sz="1800" dirty="0"/>
              <a:t>:Grady </a:t>
            </a:r>
            <a:r>
              <a:rPr lang="en-US" altLang="zh-CN" sz="1800" dirty="0" err="1" smtClean="0"/>
              <a:t>Booch</a:t>
            </a:r>
            <a:r>
              <a:rPr lang="zh-CN" altLang="en-US" sz="1800" dirty="0" smtClean="0"/>
              <a:t>等</a:t>
            </a:r>
            <a:r>
              <a:rPr lang="en-US" altLang="zh-CN" sz="1800" dirty="0" smtClean="0"/>
              <a:t>)	</a:t>
            </a:r>
            <a:r>
              <a:rPr lang="zh-CN" altLang="en-US" sz="1800" dirty="0" smtClean="0"/>
              <a:t>人民</a:t>
            </a:r>
            <a:r>
              <a:rPr lang="zh-CN" altLang="en-US" sz="1800" dirty="0"/>
              <a:t>邮电</a:t>
            </a:r>
            <a:r>
              <a:rPr lang="zh-CN" altLang="en-US" sz="1800" dirty="0" smtClean="0"/>
              <a:t>出版社</a:t>
            </a:r>
            <a:endParaRPr lang="en-US" altLang="zh-CN" sz="1800" dirty="0" smtClean="0"/>
          </a:p>
          <a:p>
            <a:endParaRPr lang="en-US" altLang="zh-CN" sz="1800" dirty="0" smtClean="0"/>
          </a:p>
          <a:p>
            <a:r>
              <a:rPr lang="en-US" altLang="zh-CN" sz="1800" dirty="0" smtClean="0"/>
              <a:t>[2]</a:t>
            </a:r>
            <a:r>
              <a:rPr lang="zh-CN" altLang="en-US" sz="1800" dirty="0"/>
              <a:t> </a:t>
            </a:r>
            <a:r>
              <a:rPr lang="en-US" altLang="zh-CN" sz="1800" dirty="0"/>
              <a:t>UML2</a:t>
            </a:r>
            <a:r>
              <a:rPr lang="zh-CN" altLang="en-US" sz="1800" dirty="0"/>
              <a:t>基础、建模与设计</a:t>
            </a:r>
            <a:r>
              <a:rPr lang="zh-CN" altLang="en-US" sz="1800" dirty="0" smtClean="0"/>
              <a:t>教程</a:t>
            </a:r>
            <a:r>
              <a:rPr lang="en-US" altLang="zh-CN" sz="1800" dirty="0"/>
              <a:t>(</a:t>
            </a:r>
            <a:r>
              <a:rPr lang="zh-CN" altLang="en-US" sz="1800" dirty="0" smtClean="0"/>
              <a:t>作者</a:t>
            </a:r>
            <a:r>
              <a:rPr lang="en-US" altLang="zh-CN" sz="1800" dirty="0" smtClean="0"/>
              <a:t>:</a:t>
            </a:r>
            <a:r>
              <a:rPr lang="zh-CN" altLang="en-US" sz="1800" dirty="0" smtClean="0"/>
              <a:t>杨弘平等</a:t>
            </a:r>
            <a:r>
              <a:rPr lang="en-US" altLang="zh-CN" sz="1800" dirty="0" smtClean="0"/>
              <a:t>)	</a:t>
            </a:r>
            <a:r>
              <a:rPr lang="zh-CN" altLang="en-US" sz="1800" dirty="0" smtClean="0"/>
              <a:t>清华大学出版社</a:t>
            </a:r>
            <a:endParaRPr lang="en-US" altLang="zh-CN" sz="1800" dirty="0"/>
          </a:p>
          <a:p>
            <a:endParaRPr lang="en-US" altLang="zh-CN" sz="1800" dirty="0" smtClean="0"/>
          </a:p>
          <a:p>
            <a:r>
              <a:rPr lang="en-US" altLang="zh-CN" sz="1800" dirty="0" smtClean="0"/>
              <a:t>[3</a:t>
            </a:r>
            <a:r>
              <a:rPr lang="en-US" altLang="zh-CN" sz="1800" dirty="0"/>
              <a:t>] </a:t>
            </a:r>
            <a:r>
              <a:rPr lang="zh-CN" altLang="en-US" sz="1800" dirty="0"/>
              <a:t>产品原型</a:t>
            </a:r>
            <a:r>
              <a:rPr lang="zh-CN" altLang="en-US" sz="1800" dirty="0" smtClean="0"/>
              <a:t>工具</a:t>
            </a:r>
            <a:r>
              <a:rPr lang="en-US" altLang="zh-CN" sz="1800" dirty="0" smtClean="0"/>
              <a:t>(2018-11-4)</a:t>
            </a:r>
          </a:p>
          <a:p>
            <a:r>
              <a:rPr lang="en-US" altLang="zh-CN" sz="1800" dirty="0" smtClean="0">
                <a:hlinkClick r:id="rId3"/>
              </a:rPr>
              <a:t>http</a:t>
            </a:r>
            <a:r>
              <a:rPr lang="en-US" altLang="zh-CN" sz="1800" dirty="0">
                <a:hlinkClick r:id="rId3"/>
              </a:rPr>
              <a:t>://</a:t>
            </a:r>
            <a:r>
              <a:rPr lang="en-US" altLang="zh-CN" sz="1800" dirty="0" smtClean="0">
                <a:hlinkClick r:id="rId3"/>
              </a:rPr>
              <a:t>next.36kr.com/posts/collections/1</a:t>
            </a:r>
            <a:endParaRPr lang="en-US" altLang="zh-CN" sz="1800" dirty="0" smtClean="0"/>
          </a:p>
          <a:p>
            <a:endParaRPr lang="en-US" altLang="zh-CN" sz="1800" dirty="0"/>
          </a:p>
          <a:p>
            <a:r>
              <a:rPr lang="en-US" altLang="zh-CN" sz="1800" dirty="0"/>
              <a:t>[4]</a:t>
            </a:r>
            <a:r>
              <a:rPr lang="zh-CN" altLang="en-US" sz="1800" dirty="0"/>
              <a:t>优秀的移动端</a:t>
            </a:r>
            <a:r>
              <a:rPr lang="en-US" altLang="zh-CN" sz="1800" dirty="0"/>
              <a:t>UI</a:t>
            </a:r>
            <a:r>
              <a:rPr lang="zh-CN" altLang="en-US" sz="1800" dirty="0"/>
              <a:t>应当如何用微交互打磨细节</a:t>
            </a:r>
            <a:r>
              <a:rPr lang="zh-CN" altLang="en-US" sz="1800" dirty="0" smtClean="0"/>
              <a:t>？</a:t>
            </a:r>
            <a:r>
              <a:rPr lang="en-US" altLang="zh-CN" sz="1800" dirty="0" smtClean="0"/>
              <a:t>(2018-11-4)</a:t>
            </a:r>
            <a:r>
              <a:rPr lang="zh-CN" altLang="en-US" sz="1800" dirty="0" smtClean="0"/>
              <a:t> </a:t>
            </a:r>
            <a:r>
              <a:rPr lang="en-US" altLang="zh-CN" sz="1800" dirty="0"/>
              <a:t>http://design.jobbole.com/127296/</a:t>
            </a:r>
            <a:endParaRPr lang="zh-CN" altLang="en-US" sz="1800" dirty="0"/>
          </a:p>
          <a:p>
            <a:endParaRPr lang="en-US" altLang="zh-CN" sz="1800" dirty="0" smtClean="0"/>
          </a:p>
          <a:p>
            <a:r>
              <a:rPr lang="en-US" altLang="zh-CN" sz="1800" dirty="0"/>
              <a:t>[5]</a:t>
            </a:r>
            <a:r>
              <a:rPr lang="zh-CN" altLang="en-US" sz="1800" dirty="0"/>
              <a:t>想搞定移动端</a:t>
            </a:r>
            <a:r>
              <a:rPr lang="en-US" altLang="zh-CN" sz="1800" dirty="0"/>
              <a:t>APP/</a:t>
            </a:r>
            <a:r>
              <a:rPr lang="zh-CN" altLang="en-US" sz="1800" dirty="0"/>
              <a:t>网页设计，你起码要做好这些</a:t>
            </a:r>
            <a:r>
              <a:rPr lang="zh-CN" altLang="en-US" sz="1800" dirty="0" smtClean="0"/>
              <a:t>事情</a:t>
            </a:r>
            <a:r>
              <a:rPr lang="en-US" altLang="zh-CN" sz="1800" dirty="0" smtClean="0"/>
              <a:t>(2018-11-4)</a:t>
            </a:r>
          </a:p>
          <a:p>
            <a:r>
              <a:rPr lang="en-US" altLang="zh-CN" sz="1800" dirty="0"/>
              <a:t>http://design.jobbole.com/127019/</a:t>
            </a:r>
            <a:endParaRPr lang="zh-CN" altLang="en-US" sz="1800" dirty="0"/>
          </a:p>
          <a:p>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06680" y="0"/>
            <a:ext cx="2938780" cy="6859270"/>
          </a:xfrm>
          <a:prstGeom prst="rect">
            <a:avLst/>
          </a:prstGeom>
          <a:solidFill>
            <a:srgbClr val="38B1BF"/>
          </a:solidFill>
          <a:ln>
            <a:noFill/>
          </a:ln>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TextBox 36"/>
          <p:cNvSpPr txBox="1"/>
          <p:nvPr/>
        </p:nvSpPr>
        <p:spPr>
          <a:xfrm>
            <a:off x="311150" y="2922270"/>
            <a:ext cx="2220595" cy="1106805"/>
          </a:xfrm>
          <a:prstGeom prst="rect">
            <a:avLst/>
          </a:prstGeom>
          <a:noFill/>
        </p:spPr>
        <p:txBody>
          <a:bodyPr wrap="square" lIns="121948" tIns="60973" rIns="121948" bIns="60973">
            <a:spAutoFit/>
          </a:bodyPr>
          <a:lstStyle/>
          <a:p>
            <a:pPr algn="r">
              <a:defRPr/>
            </a:pPr>
            <a:r>
              <a:rPr lang="zh-CN" altLang="en-US" sz="3200" b="1" dirty="0" smtClean="0">
                <a:solidFill>
                  <a:schemeClr val="bg1"/>
                </a:solidFill>
                <a:latin typeface="微软雅黑" panose="020B0503020204020204" pitchFamily="34" charset="-122"/>
                <a:ea typeface="微软雅黑" panose="020B0503020204020204" pitchFamily="34" charset="-122"/>
              </a:rPr>
              <a:t>绩效考评与分工</a:t>
            </a:r>
          </a:p>
        </p:txBody>
      </p:sp>
      <p:graphicFrame>
        <p:nvGraphicFramePr>
          <p:cNvPr id="3" name="表格 2"/>
          <p:cNvGraphicFramePr/>
          <p:nvPr/>
        </p:nvGraphicFramePr>
        <p:xfrm>
          <a:off x="3181985" y="459740"/>
          <a:ext cx="7771130" cy="3717290"/>
        </p:xfrm>
        <a:graphic>
          <a:graphicData uri="http://schemas.openxmlformats.org/drawingml/2006/table">
            <a:tbl>
              <a:tblPr firstRow="1" bandRow="1">
                <a:tableStyleId>{5C22544A-7EE6-4342-B048-85BDC9FD1C3A}</a:tableStyleId>
              </a:tblPr>
              <a:tblGrid>
                <a:gridCol w="1895475">
                  <a:extLst>
                    <a:ext uri="{9D8B030D-6E8A-4147-A177-3AD203B41FA5}">
                      <a16:colId xmlns:a16="http://schemas.microsoft.com/office/drawing/2014/main" val="20000"/>
                    </a:ext>
                  </a:extLst>
                </a:gridCol>
                <a:gridCol w="2937510">
                  <a:extLst>
                    <a:ext uri="{9D8B030D-6E8A-4147-A177-3AD203B41FA5}">
                      <a16:colId xmlns:a16="http://schemas.microsoft.com/office/drawing/2014/main" val="20001"/>
                    </a:ext>
                  </a:extLst>
                </a:gridCol>
                <a:gridCol w="2938145">
                  <a:extLst>
                    <a:ext uri="{9D8B030D-6E8A-4147-A177-3AD203B41FA5}">
                      <a16:colId xmlns:a16="http://schemas.microsoft.com/office/drawing/2014/main" val="20002"/>
                    </a:ext>
                  </a:extLst>
                </a:gridCol>
              </a:tblGrid>
              <a:tr h="713740">
                <a:tc>
                  <a:txBody>
                    <a:bodyPr/>
                    <a:lstStyle/>
                    <a:p>
                      <a:pPr algn="l">
                        <a:buNone/>
                      </a:pPr>
                      <a:r>
                        <a:rPr lang="zh-CN" altLang="en-US" b="0" dirty="0">
                          <a:solidFill>
                            <a:schemeClr val="tx1"/>
                          </a:solidFill>
                        </a:rPr>
                        <a:t>黄为波</a:t>
                      </a:r>
                    </a:p>
                  </a:txBody>
                  <a:tcPr>
                    <a:solidFill>
                      <a:schemeClr val="accent1">
                        <a:lumMod val="40000"/>
                        <a:lumOff val="60000"/>
                      </a:schemeClr>
                    </a:solidFill>
                  </a:tcPr>
                </a:tc>
                <a:tc>
                  <a:txBody>
                    <a:bodyPr/>
                    <a:lstStyle/>
                    <a:p>
                      <a:pPr algn="l"/>
                      <a:endParaRPr lang="zh-CN" altLang="en-US" sz="2400" b="0" dirty="0" smtClean="0">
                        <a:solidFill>
                          <a:schemeClr val="tx1"/>
                        </a:solidFill>
                      </a:endParaRPr>
                    </a:p>
                  </a:txBody>
                  <a:tcPr>
                    <a:solidFill>
                      <a:schemeClr val="accent1">
                        <a:lumMod val="40000"/>
                        <a:lumOff val="60000"/>
                      </a:schemeClr>
                    </a:solidFill>
                  </a:tcPr>
                </a:tc>
                <a:tc>
                  <a:txBody>
                    <a:bodyPr/>
                    <a:lstStyle/>
                    <a:p>
                      <a:pPr algn="l">
                        <a:buNone/>
                      </a:pPr>
                      <a:r>
                        <a:rPr lang="en-US" altLang="zh-CN" sz="2400" b="0" dirty="0" smtClean="0">
                          <a:solidFill>
                            <a:schemeClr val="tx1"/>
                          </a:solidFill>
                        </a:rPr>
                        <a:t>9.4</a:t>
                      </a:r>
                    </a:p>
                  </a:txBody>
                  <a:tcPr>
                    <a:solidFill>
                      <a:schemeClr val="accent1">
                        <a:lumMod val="40000"/>
                        <a:lumOff val="60000"/>
                      </a:schemeClr>
                    </a:solidFill>
                  </a:tcPr>
                </a:tc>
                <a:extLst>
                  <a:ext uri="{0D108BD9-81ED-4DB2-BD59-A6C34878D82A}">
                    <a16:rowId xmlns:a16="http://schemas.microsoft.com/office/drawing/2014/main" val="10000"/>
                  </a:ext>
                </a:extLst>
              </a:tr>
              <a:tr h="716915">
                <a:tc>
                  <a:txBody>
                    <a:bodyPr/>
                    <a:lstStyle/>
                    <a:p>
                      <a:pPr algn="l">
                        <a:buNone/>
                      </a:pPr>
                      <a:r>
                        <a:rPr lang="zh-CN" altLang="en-US" dirty="0" smtClean="0">
                          <a:solidFill>
                            <a:schemeClr val="tx1"/>
                          </a:solidFill>
                        </a:rPr>
                        <a:t>苏雨豪</a:t>
                      </a:r>
                    </a:p>
                  </a:txBody>
                  <a:tcPr/>
                </a:tc>
                <a:tc>
                  <a:txBody>
                    <a:bodyPr/>
                    <a:lstStyle/>
                    <a:p>
                      <a:pPr algn="l">
                        <a:buNone/>
                      </a:pPr>
                      <a:r>
                        <a:rPr lang="en-US" altLang="zh-CN" dirty="0" smtClean="0">
                          <a:solidFill>
                            <a:schemeClr val="tx1"/>
                          </a:solidFill>
                        </a:rPr>
                        <a:t>负责 1.7uml新特性ppt</a:t>
                      </a:r>
                      <a:r>
                        <a:rPr lang="zh-CN" altLang="en-US" dirty="0" smtClean="0">
                          <a:solidFill>
                            <a:schemeClr val="tx1"/>
                          </a:solidFill>
                        </a:rPr>
                        <a:t>制作</a:t>
                      </a:r>
                    </a:p>
                  </a:txBody>
                  <a:tcPr/>
                </a:tc>
                <a:tc>
                  <a:txBody>
                    <a:bodyPr/>
                    <a:lstStyle/>
                    <a:p>
                      <a:pPr algn="l">
                        <a:buNone/>
                      </a:pPr>
                      <a:r>
                        <a:rPr lang="en-US" altLang="zh-CN" dirty="0" smtClean="0">
                          <a:solidFill>
                            <a:schemeClr val="tx1"/>
                          </a:solidFill>
                        </a:rPr>
                        <a:t>9.5</a:t>
                      </a:r>
                    </a:p>
                  </a:txBody>
                  <a:tcPr/>
                </a:tc>
                <a:extLst>
                  <a:ext uri="{0D108BD9-81ED-4DB2-BD59-A6C34878D82A}">
                    <a16:rowId xmlns:a16="http://schemas.microsoft.com/office/drawing/2014/main" val="10001"/>
                  </a:ext>
                </a:extLst>
              </a:tr>
              <a:tr h="805815">
                <a:tc>
                  <a:txBody>
                    <a:bodyPr/>
                    <a:lstStyle/>
                    <a:p>
                      <a:pPr algn="l">
                        <a:buNone/>
                      </a:pPr>
                      <a:r>
                        <a:rPr lang="zh-CN" dirty="0" smtClean="0">
                          <a:solidFill>
                            <a:schemeClr val="tx1"/>
                          </a:solidFill>
                        </a:rPr>
                        <a:t>陈子卿</a:t>
                      </a:r>
                    </a:p>
                  </a:txBody>
                  <a:tcPr>
                    <a:solidFill>
                      <a:schemeClr val="accent1">
                        <a:lumMod val="40000"/>
                        <a:lumOff val="60000"/>
                      </a:schemeClr>
                    </a:solidFill>
                  </a:tcPr>
                </a:tc>
                <a:tc>
                  <a:txBody>
                    <a:bodyPr/>
                    <a:lstStyle/>
                    <a:p>
                      <a:pPr algn="l">
                        <a:buNone/>
                      </a:pPr>
                      <a:r>
                        <a:rPr lang="zh-CN" altLang="en-US" dirty="0" smtClean="0">
                          <a:solidFill>
                            <a:schemeClr val="tx1"/>
                          </a:solidFill>
                        </a:rPr>
                        <a:t>负责1.1-1.3的PPT制作，</a:t>
                      </a:r>
                    </a:p>
                    <a:p>
                      <a:pPr algn="l">
                        <a:buNone/>
                      </a:pPr>
                      <a:r>
                        <a:rPr lang="zh-CN" altLang="en-US" dirty="0" smtClean="0">
                          <a:solidFill>
                            <a:schemeClr val="tx1"/>
                          </a:solidFill>
                        </a:rPr>
                        <a:t>1.4 uml结构ppt的制作</a:t>
                      </a:r>
                    </a:p>
                  </a:txBody>
                  <a:tcPr>
                    <a:solidFill>
                      <a:schemeClr val="accent1">
                        <a:lumMod val="40000"/>
                        <a:lumOff val="60000"/>
                      </a:schemeClr>
                    </a:solidFill>
                  </a:tcPr>
                </a:tc>
                <a:tc>
                  <a:txBody>
                    <a:bodyPr/>
                    <a:lstStyle/>
                    <a:p>
                      <a:pPr algn="l">
                        <a:buNone/>
                      </a:pPr>
                      <a:r>
                        <a:rPr lang="en-US" altLang="zh-CN" dirty="0" smtClean="0">
                          <a:solidFill>
                            <a:schemeClr val="tx1"/>
                          </a:solidFill>
                        </a:rPr>
                        <a:t>9.7</a:t>
                      </a:r>
                    </a:p>
                  </a:txBody>
                  <a:tcPr>
                    <a:solidFill>
                      <a:schemeClr val="accent1">
                        <a:lumMod val="40000"/>
                        <a:lumOff val="60000"/>
                      </a:schemeClr>
                    </a:solidFill>
                  </a:tcPr>
                </a:tc>
                <a:extLst>
                  <a:ext uri="{0D108BD9-81ED-4DB2-BD59-A6C34878D82A}">
                    <a16:rowId xmlns:a16="http://schemas.microsoft.com/office/drawing/2014/main" val="10002"/>
                  </a:ext>
                </a:extLst>
              </a:tr>
              <a:tr h="733425">
                <a:tc>
                  <a:txBody>
                    <a:bodyPr/>
                    <a:lstStyle/>
                    <a:p>
                      <a:pPr algn="l">
                        <a:buNone/>
                      </a:pPr>
                      <a:r>
                        <a:rPr lang="zh-CN" altLang="en-US" dirty="0" smtClean="0">
                          <a:solidFill>
                            <a:schemeClr val="tx1"/>
                          </a:solidFill>
                        </a:rPr>
                        <a:t>蔡峰</a:t>
                      </a:r>
                    </a:p>
                  </a:txBody>
                  <a:tcPr>
                    <a:solidFill>
                      <a:schemeClr val="accent1">
                        <a:lumMod val="40000"/>
                        <a:lumOff val="60000"/>
                      </a:schemeClr>
                    </a:solidFill>
                  </a:tcPr>
                </a:tc>
                <a:tc>
                  <a:txBody>
                    <a:bodyPr/>
                    <a:lstStyle/>
                    <a:p>
                      <a:pPr algn="l">
                        <a:buNone/>
                      </a:pPr>
                      <a:r>
                        <a:rPr lang="zh-CN" altLang="en-US" dirty="0" smtClean="0">
                          <a:solidFill>
                            <a:schemeClr val="tx1"/>
                          </a:solidFill>
                        </a:rPr>
                        <a:t>负责uml视图ppt，</a:t>
                      </a:r>
                      <a:r>
                        <a:rPr lang="en-US" altLang="zh-CN" dirty="0" smtClean="0">
                          <a:solidFill>
                            <a:schemeClr val="tx1"/>
                          </a:solidFill>
                        </a:rPr>
                        <a:t>uml</a:t>
                      </a:r>
                      <a:r>
                        <a:rPr lang="zh-CN" altLang="en-US" dirty="0" smtClean="0">
                          <a:solidFill>
                            <a:schemeClr val="tx1"/>
                          </a:solidFill>
                        </a:rPr>
                        <a:t>系统开发阶段</a:t>
                      </a:r>
                    </a:p>
                  </a:txBody>
                  <a:tcPr>
                    <a:solidFill>
                      <a:schemeClr val="accent1">
                        <a:lumMod val="40000"/>
                        <a:lumOff val="60000"/>
                      </a:schemeClr>
                    </a:solidFill>
                  </a:tcPr>
                </a:tc>
                <a:tc>
                  <a:txBody>
                    <a:bodyPr/>
                    <a:lstStyle/>
                    <a:p>
                      <a:pPr algn="l">
                        <a:buNone/>
                      </a:pPr>
                      <a:r>
                        <a:rPr lang="en-US" altLang="zh-CN" sz="2100" dirty="0" smtClean="0">
                          <a:solidFill>
                            <a:schemeClr val="tx1"/>
                          </a:solidFill>
                          <a:sym typeface="+mn-ea"/>
                        </a:rPr>
                        <a:t>9.4</a:t>
                      </a:r>
                      <a:endParaRPr lang="en-US" altLang="zh-CN" sz="2100" b="0" dirty="0" smtClean="0">
                        <a:solidFill>
                          <a:schemeClr val="tx1"/>
                        </a:solidFill>
                        <a:sym typeface="+mn-ea"/>
                      </a:endParaRPr>
                    </a:p>
                    <a:p>
                      <a:pPr algn="l">
                        <a:buNone/>
                      </a:pPr>
                      <a:endParaRPr lang="zh-CN" altLang="en-US" dirty="0" smtClean="0">
                        <a:solidFill>
                          <a:schemeClr val="tx1"/>
                        </a:solidFill>
                      </a:endParaRPr>
                    </a:p>
                  </a:txBody>
                  <a:tcPr>
                    <a:solidFill>
                      <a:schemeClr val="accent1">
                        <a:lumMod val="40000"/>
                        <a:lumOff val="60000"/>
                      </a:schemeClr>
                    </a:solidFill>
                  </a:tcPr>
                </a:tc>
                <a:extLst>
                  <a:ext uri="{0D108BD9-81ED-4DB2-BD59-A6C34878D82A}">
                    <a16:rowId xmlns:a16="http://schemas.microsoft.com/office/drawing/2014/main" val="10003"/>
                  </a:ext>
                </a:extLst>
              </a:tr>
              <a:tr h="732790">
                <a:tc>
                  <a:txBody>
                    <a:bodyPr/>
                    <a:lstStyle/>
                    <a:p>
                      <a:pPr algn="l">
                        <a:buNone/>
                      </a:pPr>
                      <a:r>
                        <a:rPr lang="zh-CN" altLang="en-US" dirty="0" smtClean="0">
                          <a:solidFill>
                            <a:schemeClr val="tx1"/>
                          </a:solidFill>
                        </a:rPr>
                        <a:t>江亮儒</a:t>
                      </a:r>
                    </a:p>
                  </a:txBody>
                  <a:tcPr>
                    <a:solidFill>
                      <a:schemeClr val="accent1">
                        <a:lumMod val="40000"/>
                        <a:lumOff val="60000"/>
                      </a:schemeClr>
                    </a:solidFill>
                  </a:tcPr>
                </a:tc>
                <a:tc>
                  <a:txBody>
                    <a:bodyPr/>
                    <a:lstStyle/>
                    <a:p>
                      <a:pPr algn="l">
                        <a:buNone/>
                      </a:pPr>
                      <a:r>
                        <a:rPr lang="zh-CN" altLang="en-US" dirty="0" smtClean="0">
                          <a:solidFill>
                            <a:schemeClr val="tx1"/>
                          </a:solidFill>
                        </a:rPr>
                        <a:t>负责uml的图ppt</a:t>
                      </a:r>
                    </a:p>
                  </a:txBody>
                  <a:tcPr>
                    <a:solidFill>
                      <a:schemeClr val="accent1">
                        <a:lumMod val="40000"/>
                        <a:lumOff val="60000"/>
                      </a:schemeClr>
                    </a:solidFill>
                  </a:tcPr>
                </a:tc>
                <a:tc>
                  <a:txBody>
                    <a:bodyPr/>
                    <a:lstStyle/>
                    <a:p>
                      <a:pPr algn="l">
                        <a:buNone/>
                      </a:pPr>
                      <a:r>
                        <a:rPr lang="en-US" altLang="zh-CN" dirty="0" smtClean="0">
                          <a:solidFill>
                            <a:schemeClr val="tx1"/>
                          </a:solidFill>
                        </a:rPr>
                        <a:t>9.5</a:t>
                      </a:r>
                    </a:p>
                  </a:txBody>
                  <a:tcPr>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ppt_x</p:attrName>
                                        </p:attrNameLst>
                                      </p:cBhvr>
                                      <p:tavLst>
                                        <p:tav tm="0">
                                          <p:val>
                                            <p:strVal val="#ppt_x"/>
                                          </p:val>
                                        </p:tav>
                                        <p:tav tm="100000">
                                          <p:val>
                                            <p:strVal val="#ppt_x"/>
                                          </p:val>
                                        </p:tav>
                                      </p:tavLst>
                                    </p:anim>
                                    <p:anim calcmode="lin" valueType="num">
                                      <p:cBhvr>
                                        <p:cTn id="13" dur="250" fill="hold"/>
                                        <p:tgtEl>
                                          <p:spTgt spid="37"/>
                                        </p:tgtEl>
                                        <p:attrNameLst>
                                          <p:attrName>ppt_y</p:attrName>
                                        </p:attrNameLst>
                                      </p:cBhvr>
                                      <p:tavLst>
                                        <p:tav tm="0">
                                          <p:val>
                                            <p:strVal val="#ppt_y-#ppt_h/2"/>
                                          </p:val>
                                        </p:tav>
                                        <p:tav tm="100000">
                                          <p:val>
                                            <p:strVal val="#ppt_y"/>
                                          </p:val>
                                        </p:tav>
                                      </p:tavLst>
                                    </p:anim>
                                    <p:anim calcmode="lin" valueType="num">
                                      <p:cBhvr>
                                        <p:cTn id="14" dur="250" fill="hold"/>
                                        <p:tgtEl>
                                          <p:spTgt spid="37"/>
                                        </p:tgtEl>
                                        <p:attrNameLst>
                                          <p:attrName>ppt_w</p:attrName>
                                        </p:attrNameLst>
                                      </p:cBhvr>
                                      <p:tavLst>
                                        <p:tav tm="0">
                                          <p:val>
                                            <p:strVal val="#ppt_w"/>
                                          </p:val>
                                        </p:tav>
                                        <p:tav tm="100000">
                                          <p:val>
                                            <p:strVal val="#ppt_w"/>
                                          </p:val>
                                        </p:tav>
                                      </p:tavLst>
                                    </p:anim>
                                    <p:anim calcmode="lin" valueType="num">
                                      <p:cBhvr>
                                        <p:cTn id="15" dur="25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0"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51186" y="740873"/>
            <a:ext cx="5039227"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1" y="6406814"/>
            <a:ext cx="3041773" cy="452774"/>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3" name="矩形 32"/>
          <p:cNvSpPr/>
          <p:nvPr/>
        </p:nvSpPr>
        <p:spPr>
          <a:xfrm>
            <a:off x="3041775" y="6406814"/>
            <a:ext cx="3063750" cy="452774"/>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4" name="矩形 33"/>
          <p:cNvSpPr/>
          <p:nvPr/>
        </p:nvSpPr>
        <p:spPr>
          <a:xfrm>
            <a:off x="6095207" y="6406814"/>
            <a:ext cx="3047603" cy="452774"/>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5" name="矩形 34"/>
          <p:cNvSpPr/>
          <p:nvPr/>
        </p:nvSpPr>
        <p:spPr>
          <a:xfrm>
            <a:off x="9142810" y="6406814"/>
            <a:ext cx="3047603" cy="452774"/>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6" name="矩形 35"/>
          <p:cNvSpPr/>
          <p:nvPr/>
        </p:nvSpPr>
        <p:spPr>
          <a:xfrm>
            <a:off x="0" y="-27390"/>
            <a:ext cx="3047603" cy="123423"/>
          </a:xfrm>
          <a:prstGeom prst="rect">
            <a:avLst/>
          </a:prstGeom>
          <a:solidFill>
            <a:srgbClr val="EF7768"/>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7" name="矩形 36"/>
          <p:cNvSpPr/>
          <p:nvPr/>
        </p:nvSpPr>
        <p:spPr>
          <a:xfrm>
            <a:off x="3047603" y="-27390"/>
            <a:ext cx="3047603" cy="123423"/>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8" name="矩形 37"/>
          <p:cNvSpPr/>
          <p:nvPr/>
        </p:nvSpPr>
        <p:spPr>
          <a:xfrm>
            <a:off x="6095207" y="-27390"/>
            <a:ext cx="3047603" cy="123423"/>
          </a:xfrm>
          <a:prstGeom prst="rect">
            <a:avLst/>
          </a:prstGeom>
          <a:solidFill>
            <a:srgbClr val="38B1BF"/>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9" name="矩形 38"/>
          <p:cNvSpPr/>
          <p:nvPr/>
        </p:nvSpPr>
        <p:spPr>
          <a:xfrm>
            <a:off x="9142810" y="-27390"/>
            <a:ext cx="3047603" cy="123423"/>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41" name="文本框 5"/>
          <p:cNvSpPr txBox="1"/>
          <p:nvPr/>
        </p:nvSpPr>
        <p:spPr>
          <a:xfrm>
            <a:off x="3663094" y="4778722"/>
            <a:ext cx="2552267" cy="384705"/>
          </a:xfrm>
          <a:prstGeom prst="rect">
            <a:avLst/>
          </a:prstGeom>
          <a:noFill/>
        </p:spPr>
        <p:txBody>
          <a:bodyPr wrap="none" lIns="91423" tIns="45712" rIns="91423" bIns="45712" rtlCol="0">
            <a:spAutoFit/>
          </a:bodyPr>
          <a:lstStyle/>
          <a:p>
            <a:pPr algn="ct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PRD</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rPr>
              <a:t>秋</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G11</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小组</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41"/>
          <p:cNvSpPr/>
          <p:nvPr/>
        </p:nvSpPr>
        <p:spPr>
          <a:xfrm>
            <a:off x="4110906" y="3692461"/>
            <a:ext cx="3975100" cy="643890"/>
          </a:xfrm>
          <a:prstGeom prst="rect">
            <a:avLst/>
          </a:prstGeom>
          <a:noFill/>
          <a:ln>
            <a:noFill/>
          </a:ln>
          <a:effectLst>
            <a:glow rad="1905000">
              <a:srgbClr val="F14124">
                <a:alpha val="40000"/>
              </a:srgbClr>
            </a:glow>
            <a:softEdge rad="1270000"/>
          </a:effectLst>
        </p:spPr>
        <p:txBody>
          <a:bodyPr wrap="none" lIns="91423" tIns="45712" rIns="91423" bIns="45712">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汇报结束 感谢观看</a:t>
            </a:r>
          </a:p>
        </p:txBody>
      </p:sp>
      <p:sp>
        <p:nvSpPr>
          <p:cNvPr id="43" name="文本框 5"/>
          <p:cNvSpPr txBox="1"/>
          <p:nvPr/>
        </p:nvSpPr>
        <p:spPr>
          <a:xfrm>
            <a:off x="6349371" y="4778722"/>
            <a:ext cx="1914272" cy="384705"/>
          </a:xfrm>
          <a:prstGeom prst="rect">
            <a:avLst/>
          </a:prstGeom>
          <a:noFill/>
        </p:spPr>
        <p:txBody>
          <a:bodyPr wrap="none" lIns="91423" tIns="45712" rIns="91423" bIns="45712" rtlCol="0">
            <a:spAutoFit/>
          </a:bodyPr>
          <a:lstStyle/>
          <a:p>
            <a:pPr algn="ct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2018</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900" dirty="0">
                <a:solidFill>
                  <a:schemeClr val="tx1">
                    <a:lumMod val="85000"/>
                    <a:lumOff val="15000"/>
                  </a:schemeClr>
                </a:solidFill>
                <a:latin typeface="微软雅黑" panose="020B0503020204020204" pitchFamily="34" charset="-122"/>
                <a:ea typeface="微软雅黑" panose="020B0503020204020204" pitchFamily="34" charset="-122"/>
              </a:rPr>
              <a:t>9</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900" dirty="0" smtClean="0">
                <a:solidFill>
                  <a:schemeClr val="tx1">
                    <a:lumMod val="85000"/>
                    <a:lumOff val="15000"/>
                  </a:schemeClr>
                </a:solidFill>
                <a:latin typeface="微软雅黑" panose="020B0503020204020204" pitchFamily="34" charset="-122"/>
                <a:ea typeface="微软雅黑" panose="020B0503020204020204" pitchFamily="34" charset="-122"/>
              </a:rPr>
              <a:t>30</a:t>
            </a:r>
            <a:r>
              <a:rPr lang="zh-CN" altLang="en-US" sz="1900" dirty="0" smtClean="0">
                <a:solidFill>
                  <a:schemeClr val="tx1">
                    <a:lumMod val="85000"/>
                    <a:lumOff val="15000"/>
                  </a:schemeClr>
                </a:solidFill>
                <a:latin typeface="微软雅黑" panose="020B0503020204020204" pitchFamily="34" charset="-122"/>
                <a:ea typeface="微软雅黑" panose="020B0503020204020204" pitchFamily="34" charset="-122"/>
              </a:rPr>
              <a:t>日</a:t>
            </a:r>
            <a:endParaRPr lang="zh-CN" altLang="en-US" sz="1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2639273" y="4529730"/>
            <a:ext cx="6911868" cy="0"/>
          </a:xfrm>
          <a:prstGeom prst="line">
            <a:avLst/>
          </a:prstGeom>
          <a:ln>
            <a:solidFill>
              <a:srgbClr val="38B1BF"/>
            </a:solidFill>
          </a:ln>
        </p:spPr>
        <p:style>
          <a:lnRef idx="1">
            <a:schemeClr val="accent1"/>
          </a:lnRef>
          <a:fillRef idx="0">
            <a:schemeClr val="accent1"/>
          </a:fillRef>
          <a:effectRef idx="0">
            <a:schemeClr val="accent1"/>
          </a:effectRef>
          <a:fontRef idx="minor">
            <a:schemeClr val="tx1"/>
          </a:fontRef>
        </p:style>
      </p:cxnSp>
      <p:pic>
        <p:nvPicPr>
          <p:cNvPr id="46" name="商务.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18122" y="6197364"/>
            <a:ext cx="812694" cy="812988"/>
          </a:xfrm>
          <a:prstGeom prst="rect">
            <a:avLst/>
          </a:prstGeom>
        </p:spPr>
      </p:pic>
      <p:sp>
        <p:nvSpPr>
          <p:cNvPr id="2" name="文本框 1"/>
          <p:cNvSpPr txBox="1"/>
          <p:nvPr/>
        </p:nvSpPr>
        <p:spPr>
          <a:xfrm>
            <a:off x="4051300" y="5527040"/>
            <a:ext cx="4747895" cy="414020"/>
          </a:xfrm>
          <a:prstGeom prst="rect">
            <a:avLst/>
          </a:prstGeom>
          <a:noFill/>
        </p:spPr>
        <p:txBody>
          <a:bodyPr wrap="square" rtlCol="0">
            <a:spAutoFit/>
          </a:bodyPr>
          <a:lstStyle/>
          <a:p>
            <a:r>
              <a:rPr lang="zh-CN" altLang="en-US" kern="300" spc="2000">
                <a:solidFill>
                  <a:schemeClr val="tx1"/>
                </a:solidFill>
                <a:uFillTx/>
                <a:latin typeface="+中文标题" charset="0"/>
                <a:ea typeface="+mj-ea"/>
              </a:rPr>
              <a:t>浙江大学城市学院</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6"/>
                                        </p:tgtEl>
                                      </p:cBhvr>
                                    </p:cmd>
                                  </p:childTnLst>
                                </p:cTn>
                              </p:par>
                              <p:par>
                                <p:cTn id="7" presetID="10"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200"/>
                                        <p:tgtEl>
                                          <p:spTgt spid="3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2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2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2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200"/>
                                        <p:tgtEl>
                                          <p:spTgt spid="35"/>
                                        </p:tgtEl>
                                      </p:cBhvr>
                                    </p:animEffect>
                                  </p:childTnLst>
                                </p:cTn>
                              </p:par>
                            </p:childTnLst>
                          </p:cTn>
                        </p:par>
                        <p:par>
                          <p:cTn id="31" fill="hold">
                            <p:stCondLst>
                              <p:cond delay="0"/>
                            </p:stCondLst>
                            <p:childTnLst>
                              <p:par>
                                <p:cTn id="32" presetID="2" presetClass="entr" presetSubtype="8"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0-#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6" presetClass="entr" presetSubtype="37"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outVertical)">
                                      <p:cBhvr>
                                        <p:cTn id="43" dur="1000"/>
                                        <p:tgtEl>
                                          <p:spTgt spid="42"/>
                                        </p:tgtEl>
                                      </p:cBhvr>
                                    </p:animEffect>
                                  </p:childTnLst>
                                </p:cTn>
                              </p:par>
                            </p:childTnLst>
                          </p:cTn>
                        </p:par>
                        <p:par>
                          <p:cTn id="44" fill="hold">
                            <p:stCondLst>
                              <p:cond delay="1500"/>
                            </p:stCondLst>
                            <p:childTnLst>
                              <p:par>
                                <p:cTn id="45" presetID="22" presetClass="entr" presetSubtype="8"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left)">
                                      <p:cBhvr>
                                        <p:cTn id="47" dur="500"/>
                                        <p:tgtEl>
                                          <p:spTgt spid="44"/>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500"/>
                                        <p:tgtEl>
                                          <p:spTgt spid="41"/>
                                        </p:tgtEl>
                                        <p:attrNameLst>
                                          <p:attrName>ppt_y</p:attrName>
                                        </p:attrNameLst>
                                      </p:cBhvr>
                                      <p:tavLst>
                                        <p:tav tm="0">
                                          <p:val>
                                            <p:strVal val="#ppt_y+#ppt_h*1.125000"/>
                                          </p:val>
                                        </p:tav>
                                        <p:tav tm="100000">
                                          <p:val>
                                            <p:strVal val="#ppt_y"/>
                                          </p:val>
                                        </p:tav>
                                      </p:tavLst>
                                    </p:anim>
                                    <p:animEffect transition="in" filter="wipe(up)">
                                      <p:cBhvr>
                                        <p:cTn id="52" dur="500"/>
                                        <p:tgtEl>
                                          <p:spTgt spid="41"/>
                                        </p:tgtEl>
                                      </p:cBhvr>
                                    </p:animEffect>
                                  </p:childTnLst>
                                </p:cTn>
                              </p:par>
                            </p:childTnLst>
                          </p:cTn>
                        </p:par>
                        <p:par>
                          <p:cTn id="53" fill="hold">
                            <p:stCondLst>
                              <p:cond delay="2500"/>
                            </p:stCondLst>
                            <p:childTnLst>
                              <p:par>
                                <p:cTn id="54" presetID="12" presetClass="entr" presetSubtype="4"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p:tgtEl>
                                          <p:spTgt spid="43"/>
                                        </p:tgtEl>
                                        <p:attrNameLst>
                                          <p:attrName>ppt_y</p:attrName>
                                        </p:attrNameLst>
                                      </p:cBhvr>
                                      <p:tavLst>
                                        <p:tav tm="0">
                                          <p:val>
                                            <p:strVal val="#ppt_y+#ppt_h*1.125000"/>
                                          </p:val>
                                        </p:tav>
                                        <p:tav tm="100000">
                                          <p:val>
                                            <p:strVal val="#ppt_y"/>
                                          </p:val>
                                        </p:tav>
                                      </p:tavLst>
                                    </p:anim>
                                    <p:animEffect transition="in" filter="wipe(up)">
                                      <p:cBhvr>
                                        <p:cTn id="5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hold" display="0">
                  <p:stCondLst>
                    <p:cond delay="indefinite"/>
                  </p:stCondLst>
                  <p:endCondLst>
                    <p:cond evt="onStopAudio" delay="0">
                      <p:tgtEl>
                        <p:sldTgt/>
                      </p:tgtEl>
                    </p:cond>
                  </p:endCondLst>
                </p:cTn>
                <p:tgtEl>
                  <p:spTgt spid="46"/>
                </p:tgtEl>
              </p:cMediaNode>
            </p:audio>
          </p:childTnLst>
        </p:cTn>
      </p:par>
    </p:tnLst>
    <p:bldLst>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1" grpId="0"/>
      <p:bldP spid="42" grpId="0" bldLvl="0" animBg="1"/>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36548" y="136356"/>
            <a:ext cx="6052718" cy="501650"/>
          </a:xfrm>
          <a:prstGeom prst="rect">
            <a:avLst/>
          </a:prstGeom>
          <a:noFill/>
        </p:spPr>
        <p:txBody>
          <a:bodyPr wrap="square" rtlCol="0">
            <a:spAutoFit/>
          </a:bodyPr>
          <a:lstStyle/>
          <a:p>
            <a:r>
              <a:rPr lang="zh-CN" sz="2665" dirty="0">
                <a:solidFill>
                  <a:srgbClr val="183A5D"/>
                </a:solidFill>
                <a:latin typeface="微软雅黑" panose="020B0503020204020204" pitchFamily="34" charset="-122"/>
                <a:ea typeface="微软雅黑" panose="020B0503020204020204" pitchFamily="34" charset="-122"/>
              </a:rPr>
              <a:t>引言：什么是界面原型</a:t>
            </a:r>
          </a:p>
        </p:txBody>
      </p:sp>
      <p:sp>
        <p:nvSpPr>
          <p:cNvPr id="5" name="矩形 4"/>
          <p:cNvSpPr/>
          <p:nvPr/>
        </p:nvSpPr>
        <p:spPr>
          <a:xfrm>
            <a:off x="1315467" y="806138"/>
            <a:ext cx="3993515" cy="583565"/>
          </a:xfrm>
          <a:prstGeom prst="rect">
            <a:avLst/>
          </a:prstGeom>
        </p:spPr>
        <p:txBody>
          <a:bodyPr wrap="none">
            <a:spAutoFit/>
          </a:bodyPr>
          <a:lstStyle/>
          <a:p>
            <a:pPr lvl="1" algn="l"/>
            <a:r>
              <a:rPr lang="zh-CN" sz="3200" b="1" dirty="0">
                <a:sym typeface="+mn-ea"/>
              </a:rPr>
              <a:t>界面原型是什么？</a:t>
            </a:r>
            <a:endParaRPr lang="zh-CN" sz="3200" b="1" dirty="0"/>
          </a:p>
        </p:txBody>
      </p:sp>
      <p:sp>
        <p:nvSpPr>
          <p:cNvPr id="10" name="圆角矩形 9"/>
          <p:cNvSpPr/>
          <p:nvPr/>
        </p:nvSpPr>
        <p:spPr>
          <a:xfrm>
            <a:off x="1090295" y="1390015"/>
            <a:ext cx="10283825" cy="442277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579245" y="1464945"/>
            <a:ext cx="9622155" cy="5262245"/>
          </a:xfrm>
          <a:prstGeom prst="rect">
            <a:avLst/>
          </a:prstGeom>
          <a:noFill/>
        </p:spPr>
        <p:txBody>
          <a:bodyPr wrap="square" rtlCol="0">
            <a:spAutoFit/>
          </a:bodyPr>
          <a:lstStyle/>
          <a:p>
            <a:pPr lvl="0"/>
            <a:r>
              <a:rPr lang="zh-CN" altLang="en-US" sz="2400" dirty="0">
                <a:ln/>
                <a:solidFill>
                  <a:srgbClr val="0070C0"/>
                </a:solidFill>
                <a:effectLst>
                  <a:outerShdw blurRad="38100" dist="19050" dir="2700000" algn="tl" rotWithShape="0">
                    <a:schemeClr val="dk1">
                      <a:alpha val="40000"/>
                    </a:schemeClr>
                  </a:outerShdw>
                </a:effectLst>
              </a:rPr>
              <a:t>界面（即以用户为中心的</a:t>
            </a:r>
            <a:r>
              <a:rPr lang="en-US" altLang="zh-CN" sz="2400" dirty="0">
                <a:ln/>
                <a:solidFill>
                  <a:srgbClr val="0070C0"/>
                </a:solidFill>
                <a:effectLst>
                  <a:outerShdw blurRad="38100" dist="19050" dir="2700000" algn="tl" rotWithShape="0">
                    <a:schemeClr val="dk1">
                      <a:alpha val="40000"/>
                    </a:schemeClr>
                  </a:outerShdw>
                </a:effectLst>
              </a:rPr>
              <a:t>UI</a:t>
            </a:r>
            <a:r>
              <a:rPr lang="zh-CN" altLang="en-US" sz="2400" dirty="0">
                <a:ln/>
                <a:solidFill>
                  <a:srgbClr val="0070C0"/>
                </a:solidFill>
                <a:effectLst>
                  <a:outerShdw blurRad="38100" dist="19050" dir="2700000" algn="tl" rotWithShape="0">
                    <a:schemeClr val="dk1">
                      <a:alpha val="40000"/>
                    </a:schemeClr>
                  </a:outerShdw>
                </a:effectLst>
              </a:rPr>
              <a:t>）</a:t>
            </a:r>
            <a:endParaRPr lang="zh-CN" altLang="en-US" sz="2400" dirty="0">
              <a:ln/>
              <a:solidFill>
                <a:schemeClr val="tx1"/>
              </a:solidFill>
              <a:effectLst>
                <a:outerShdw blurRad="38100" dist="19050" dir="2700000" algn="tl" rotWithShape="0">
                  <a:schemeClr val="dk1">
                    <a:alpha val="40000"/>
                  </a:schemeClr>
                </a:outerShdw>
              </a:effectLst>
            </a:endParaRPr>
          </a:p>
          <a:p>
            <a:pPr lvl="0"/>
            <a:r>
              <a:rPr lang="zh-CN" altLang="en-US" sz="2400" dirty="0">
                <a:ln/>
                <a:solidFill>
                  <a:schemeClr val="tx1"/>
                </a:solidFill>
                <a:effectLst>
                  <a:outerShdw blurRad="38100" dist="19050" dir="2700000" algn="tl" rotWithShape="0">
                    <a:schemeClr val="dk1">
                      <a:alpha val="40000"/>
                    </a:schemeClr>
                  </a:outerShdw>
                </a:effectLst>
              </a:rPr>
              <a:t>UI即 User Interface(用户界面)的简称。UI设计则是指对软件的人机交互、操作逻辑、界面美观的整体设计。好的UI设计不仅是让软件变得有个性有品味，还要让软件的操作变得舒适、简单、自由,充分体现软件的定位和特点。</a:t>
            </a:r>
          </a:p>
          <a:p>
            <a:pPr lvl="0"/>
            <a:r>
              <a:rPr lang="zh-CN" altLang="en-US" sz="2400" dirty="0">
                <a:ln/>
                <a:solidFill>
                  <a:srgbClr val="0070C0"/>
                </a:solidFill>
                <a:effectLst>
                  <a:outerShdw blurRad="38100" dist="19050" dir="2700000" algn="tl" rotWithShape="0">
                    <a:schemeClr val="dk1">
                      <a:alpha val="40000"/>
                    </a:schemeClr>
                  </a:outerShdw>
                </a:effectLst>
              </a:rPr>
              <a:t>原型（prototype）</a:t>
            </a:r>
            <a:endParaRPr lang="zh-CN" altLang="en-US" sz="2400" dirty="0">
              <a:ln/>
              <a:solidFill>
                <a:schemeClr val="tx1"/>
              </a:solidFill>
              <a:effectLst>
                <a:outerShdw blurRad="38100" dist="19050" dir="2700000" algn="tl" rotWithShape="0">
                  <a:schemeClr val="dk1">
                    <a:alpha val="40000"/>
                  </a:schemeClr>
                </a:outerShdw>
              </a:effectLst>
            </a:endParaRPr>
          </a:p>
          <a:p>
            <a:pPr lvl="0"/>
            <a:r>
              <a:rPr lang="en-US" altLang="zh-CN" sz="2400" dirty="0">
                <a:ln/>
                <a:solidFill>
                  <a:schemeClr val="tx1"/>
                </a:solidFill>
                <a:effectLst>
                  <a:outerShdw blurRad="38100" dist="19050" dir="2700000" algn="tl" rotWithShape="0">
                    <a:schemeClr val="dk1">
                      <a:alpha val="40000"/>
                    </a:schemeClr>
                  </a:outerShdw>
                </a:effectLst>
              </a:rPr>
              <a:t>1.</a:t>
            </a:r>
            <a:r>
              <a:rPr lang="zh-CN" altLang="en-US" sz="2400" dirty="0">
                <a:ln/>
                <a:solidFill>
                  <a:schemeClr val="tx1"/>
                </a:solidFill>
                <a:effectLst>
                  <a:outerShdw blurRad="38100" dist="19050" dir="2700000" algn="tl" rotWithShape="0">
                    <a:schemeClr val="dk1">
                      <a:alpha val="40000"/>
                    </a:schemeClr>
                  </a:outerShdw>
                </a:effectLst>
              </a:rPr>
              <a:t>即把系统主要功能和接口通过快速开发制作为“软件样机”（或者静态稿）以可视化的形式展现给用户，及时征求用户意见，从而明确无误地确定用户需求。</a:t>
            </a:r>
          </a:p>
          <a:p>
            <a:pPr lvl="0"/>
            <a:r>
              <a:rPr lang="en-US" altLang="zh-CN" sz="2400" dirty="0">
                <a:ln/>
                <a:solidFill>
                  <a:schemeClr val="tx1"/>
                </a:solidFill>
                <a:effectLst>
                  <a:outerShdw blurRad="38100" dist="19050" dir="2700000" algn="tl" rotWithShape="0">
                    <a:schemeClr val="dk1">
                      <a:alpha val="40000"/>
                    </a:schemeClr>
                  </a:outerShdw>
                </a:effectLst>
              </a:rPr>
              <a:t>2.</a:t>
            </a:r>
            <a:r>
              <a:rPr lang="zh-CN" altLang="en-US" sz="2400" dirty="0">
                <a:ln/>
                <a:solidFill>
                  <a:schemeClr val="tx1"/>
                </a:solidFill>
                <a:effectLst>
                  <a:outerShdw blurRad="38100" dist="19050" dir="2700000" algn="tl" rotWithShape="0">
                    <a:schemeClr val="dk1">
                      <a:alpha val="40000"/>
                    </a:schemeClr>
                  </a:outerShdw>
                </a:effectLst>
              </a:rPr>
              <a:t>原型也可用于征求内部意见，作为分析和设计的接口之一，可方便于沟通。</a:t>
            </a:r>
          </a:p>
          <a:p>
            <a:pPr lvl="0"/>
            <a:endParaRPr lang="zh-CN" altLang="en-US" sz="2400" dirty="0">
              <a:ln/>
              <a:solidFill>
                <a:schemeClr val="tx1"/>
              </a:solidFill>
              <a:effectLst>
                <a:outerShdw blurRad="38100" dist="19050" dir="2700000" algn="tl" rotWithShape="0">
                  <a:schemeClr val="dk1">
                    <a:alpha val="40000"/>
                  </a:schemeClr>
                </a:outerShdw>
              </a:effectLst>
            </a:endParaRPr>
          </a:p>
          <a:p>
            <a:pPr lvl="0"/>
            <a:r>
              <a:rPr lang="zh-CN" altLang="en-US" sz="2400" dirty="0">
                <a:ln/>
                <a:solidFill>
                  <a:schemeClr val="tx1"/>
                </a:solidFill>
                <a:effectLst>
                  <a:outerShdw blurRad="38100" dist="19050" dir="2700000" algn="tl" rotWithShape="0">
                    <a:schemeClr val="dk1">
                      <a:alpha val="40000"/>
                    </a:schemeClr>
                  </a:outerShdw>
                </a:effectLst>
              </a:rPr>
              <a:t>参考资料</a:t>
            </a:r>
            <a:r>
              <a:rPr lang="en-US" altLang="zh-CN" sz="2400" dirty="0">
                <a:ln/>
                <a:solidFill>
                  <a:schemeClr val="tx1"/>
                </a:solidFill>
                <a:effectLst>
                  <a:outerShdw blurRad="38100" dist="19050" dir="2700000" algn="tl" rotWithShape="0">
                    <a:schemeClr val="dk1">
                      <a:alpha val="40000"/>
                    </a:schemeClr>
                  </a:outerShdw>
                </a:effectLst>
              </a:rPr>
              <a:t>:</a:t>
            </a:r>
            <a:r>
              <a:rPr lang="zh-CN" altLang="en-US" sz="2400" dirty="0">
                <a:ln/>
                <a:solidFill>
                  <a:schemeClr val="tx1"/>
                </a:solidFill>
                <a:effectLst>
                  <a:outerShdw blurRad="38100" dist="19050" dir="2700000" algn="tl" rotWithShape="0">
                    <a:schemeClr val="dk1">
                      <a:alpha val="40000"/>
                    </a:schemeClr>
                  </a:outerShdw>
                </a:effectLst>
              </a:rPr>
              <a:t>https://zhidao.baidu.com/question/1509857950518098180.html 于</a:t>
            </a:r>
            <a:r>
              <a:rPr lang="en-US" altLang="zh-CN" sz="2400" dirty="0">
                <a:ln/>
                <a:solidFill>
                  <a:schemeClr val="tx1"/>
                </a:solidFill>
                <a:effectLst>
                  <a:outerShdw blurRad="38100" dist="19050" dir="2700000" algn="tl" rotWithShape="0">
                    <a:schemeClr val="dk1">
                      <a:alpha val="40000"/>
                    </a:schemeClr>
                  </a:outerShdw>
                </a:effectLst>
              </a:rPr>
              <a:t>2018-11-3 9:48</a:t>
            </a:r>
          </a:p>
        </p:txBody>
      </p:sp>
    </p:spTree>
  </p:cSld>
  <p:clrMapOvr>
    <a:masterClrMapping/>
  </p:clrMapOvr>
  <p:transition spd="slow" advClick="0" advTm="0">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410315" cy="4896485"/>
            <a:chOff x="237030" y="1269554"/>
            <a:chExt cx="7776864" cy="4896544"/>
          </a:xfrm>
        </p:grpSpPr>
        <p:sp>
          <p:nvSpPr>
            <p:cNvPr id="5" name="矩形 4"/>
            <p:cNvSpPr/>
            <p:nvPr/>
          </p:nvSpPr>
          <p:spPr>
            <a:xfrm>
              <a:off x="1078640" y="2506030"/>
              <a:ext cx="6092825" cy="2999776"/>
            </a:xfrm>
            <a:prstGeom prst="rect">
              <a:avLst/>
            </a:prstGeom>
          </p:spPr>
          <p:txBody>
            <a:bodyPr>
              <a:spAutoFit/>
            </a:bodyPr>
            <a:lstStyle/>
            <a:p>
              <a:r>
                <a:rPr lang="zh-CN" altLang="en-US" sz="2800" dirty="0">
                  <a:solidFill>
                    <a:srgbClr val="000000"/>
                  </a:solidFill>
                  <a:effectLst/>
                  <a:latin typeface="Verdana" panose="020B0604030504040204" pitchFamily="34" charset="0"/>
                  <a:sym typeface="+mn-ea"/>
                </a:rPr>
                <a:t> </a:t>
              </a:r>
              <a:r>
                <a:rPr lang="en-US" altLang="zh-CN" sz="2800" dirty="0">
                  <a:solidFill>
                    <a:srgbClr val="000000"/>
                  </a:solidFill>
                  <a:effectLst/>
                  <a:latin typeface="Verdana" panose="020B0604030504040204" pitchFamily="34" charset="0"/>
                  <a:sym typeface="+mn-ea"/>
                </a:rPr>
                <a:t>	</a:t>
              </a:r>
              <a:r>
                <a:rPr lang="zh-CN" altLang="en-US" sz="2800" dirty="0">
                  <a:solidFill>
                    <a:srgbClr val="000000"/>
                  </a:solidFill>
                  <a:effectLst/>
                  <a:latin typeface="Verdana" panose="020B0604030504040204" pitchFamily="34" charset="0"/>
                  <a:sym typeface="+mn-ea"/>
                </a:rPr>
                <a:t>产品原型可以概括的说是整个产品面市之前的一个框架设计,以</a:t>
              </a:r>
              <a:r>
                <a:rPr lang="zh-CN" altLang="en-US" sz="2800" dirty="0">
                  <a:solidFill>
                    <a:srgbClr val="FF0000"/>
                  </a:solidFill>
                  <a:effectLst/>
                  <a:latin typeface="Verdana" panose="020B0604030504040204" pitchFamily="34" charset="0"/>
                  <a:sym typeface="+mn-ea"/>
                </a:rPr>
                <a:t>网站注册作为例子</a:t>
              </a:r>
              <a:r>
                <a:rPr lang="zh-CN" altLang="en-US" sz="2800" dirty="0">
                  <a:solidFill>
                    <a:srgbClr val="000000"/>
                  </a:solidFill>
                  <a:effectLst/>
                  <a:latin typeface="Verdana" panose="020B0604030504040204" pitchFamily="34" charset="0"/>
                  <a:sym typeface="+mn-ea"/>
                </a:rPr>
                <a:t>,整个前期的</a:t>
              </a:r>
              <a:r>
                <a:rPr lang="zh-CN" altLang="en-US" sz="2800" dirty="0">
                  <a:solidFill>
                    <a:srgbClr val="FF0000"/>
                  </a:solidFill>
                  <a:effectLst/>
                  <a:latin typeface="Verdana" panose="020B0604030504040204" pitchFamily="34" charset="0"/>
                  <a:sym typeface="+mn-ea"/>
                </a:rPr>
                <a:t>交互设计流程图之后</a:t>
              </a:r>
              <a:r>
                <a:rPr lang="zh-CN" altLang="en-US" sz="2800" dirty="0">
                  <a:solidFill>
                    <a:srgbClr val="000000"/>
                  </a:solidFill>
                  <a:effectLst/>
                  <a:latin typeface="Verdana" panose="020B0604030504040204" pitchFamily="34" charset="0"/>
                  <a:sym typeface="+mn-ea"/>
                </a:rPr>
                <a:t>,就是原形开发的设计阶段,简单的来说是将页面的模块、原素、人机交互的形式，利用线框描述的方法，将产品脱离皮肤状态下</a:t>
              </a:r>
              <a:r>
                <a:rPr lang="zh-CN" altLang="en-US" sz="2800" dirty="0">
                  <a:solidFill>
                    <a:srgbClr val="FF0000"/>
                  </a:solidFill>
                  <a:effectLst/>
                  <a:latin typeface="Verdana" panose="020B0604030504040204" pitchFamily="34" charset="0"/>
                  <a:sym typeface="+mn-ea"/>
                </a:rPr>
                <a:t>更加具体更生动的</a:t>
              </a:r>
              <a:r>
                <a:rPr lang="zh-CN" altLang="en-US" sz="2800" dirty="0">
                  <a:solidFill>
                    <a:srgbClr val="000000"/>
                  </a:solidFill>
                  <a:effectLst/>
                  <a:latin typeface="Verdana" panose="020B0604030504040204" pitchFamily="34" charset="0"/>
                  <a:sym typeface="+mn-ea"/>
                </a:rPr>
                <a:t>进行表达.</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0380"/>
          </a:xfrm>
          <a:prstGeom prst="rect">
            <a:avLst/>
          </a:prstGeom>
          <a:noFill/>
        </p:spPr>
        <p:txBody>
          <a:bodyPr wrap="square" rtlCol="0">
            <a:spAutoFit/>
          </a:bodyPr>
          <a:lstStyle/>
          <a:p>
            <a:pPr>
              <a:defRPr/>
            </a:pPr>
            <a:r>
              <a:rPr lang="zh-CN" sz="2660" dirty="0">
                <a:solidFill>
                  <a:srgbClr val="183A5D"/>
                </a:solidFill>
                <a:latin typeface="微软雅黑" panose="020B0503020204020204" pitchFamily="34" charset="-122"/>
                <a:ea typeface="微软雅黑" panose="020B0503020204020204" pitchFamily="34" charset="-122"/>
                <a:sym typeface="+mn-ea"/>
              </a:rPr>
              <a:t>引言：什么是界面原型</a:t>
            </a:r>
            <a:endParaRPr lang="zh-CN" sz="2660" kern="100" dirty="0" smtClean="0">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nvGrpSpPr>
          <p:cNvPr id="5" name="组合 4"/>
          <p:cNvGrpSpPr/>
          <p:nvPr/>
        </p:nvGrpSpPr>
        <p:grpSpPr>
          <a:xfrm>
            <a:off x="142876" y="1261110"/>
            <a:ext cx="10219689" cy="4913631"/>
            <a:chOff x="165515" y="1269554"/>
            <a:chExt cx="7776863" cy="4905420"/>
          </a:xfrm>
        </p:grpSpPr>
        <p:sp>
          <p:nvSpPr>
            <p:cNvPr id="7" name="矩形 6"/>
            <p:cNvSpPr/>
            <p:nvPr/>
          </p:nvSpPr>
          <p:spPr>
            <a:xfrm>
              <a:off x="435632" y="1871796"/>
              <a:ext cx="7445378" cy="4285427"/>
            </a:xfrm>
            <a:prstGeom prst="rect">
              <a:avLst/>
            </a:prstGeom>
          </p:spPr>
          <p:txBody>
            <a:bodyPr wrap="square">
              <a:spAutoFit/>
            </a:bodyPr>
            <a:lstStyle/>
            <a:p>
              <a:pPr fontAlgn="auto">
                <a:lnSpc>
                  <a:spcPct val="150000"/>
                </a:lnSpc>
              </a:pPr>
              <a:r>
                <a:rPr lang="zh-CN" altLang="en-US" sz="2800" b="0" i="0" dirty="0">
                  <a:solidFill>
                    <a:srgbClr val="000000"/>
                  </a:solidFill>
                  <a:effectLst/>
                  <a:latin typeface="Verdana" panose="020B0604030504040204" pitchFamily="34" charset="0"/>
                </a:rPr>
                <a:t>什么是界面原型设计：</a:t>
              </a:r>
            </a:p>
            <a:p>
              <a:pPr fontAlgn="auto">
                <a:lnSpc>
                  <a:spcPct val="150000"/>
                </a:lnSpc>
              </a:pPr>
              <a:r>
                <a:rPr lang="en-US" altLang="zh-CN" sz="2800" b="0" i="0" dirty="0">
                  <a:solidFill>
                    <a:srgbClr val="000000"/>
                  </a:solidFill>
                  <a:effectLst/>
                  <a:latin typeface="Verdana" panose="020B0604030504040204" pitchFamily="34" charset="0"/>
                </a:rPr>
                <a:t>1.</a:t>
              </a:r>
              <a:r>
                <a:rPr lang="zh-CN" altLang="en-US" sz="2800" b="0" i="0" dirty="0">
                  <a:solidFill>
                    <a:srgbClr val="000000"/>
                  </a:solidFill>
                  <a:effectLst/>
                  <a:latin typeface="Verdana" panose="020B0604030504040204" pitchFamily="34" charset="0"/>
                </a:rPr>
                <a:t>交互设计师与PD、PM、网页开发工程师</a:t>
              </a:r>
              <a:r>
                <a:rPr lang="zh-CN" altLang="en-US" sz="2800" b="0" i="0" dirty="0">
                  <a:solidFill>
                    <a:srgbClr val="FF0000"/>
                  </a:solidFill>
                  <a:effectLst/>
                  <a:latin typeface="Verdana" panose="020B0604030504040204" pitchFamily="34" charset="0"/>
                </a:rPr>
                <a:t>沟通的最好工具</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2.</a:t>
              </a:r>
              <a:r>
                <a:rPr lang="zh-CN" altLang="en-US" sz="2800" b="0" i="0" dirty="0">
                  <a:solidFill>
                    <a:srgbClr val="000000"/>
                  </a:solidFill>
                  <a:effectLst/>
                  <a:latin typeface="Verdana" panose="020B0604030504040204" pitchFamily="34" charset="0"/>
                </a:rPr>
                <a:t>设计在原则上必须是</a:t>
              </a:r>
              <a:r>
                <a:rPr lang="zh-CN" altLang="en-US" sz="2800" b="0" i="0" dirty="0">
                  <a:solidFill>
                    <a:srgbClr val="FF0000"/>
                  </a:solidFill>
                  <a:effectLst/>
                  <a:latin typeface="Verdana" panose="020B0604030504040204" pitchFamily="34" charset="0"/>
                </a:rPr>
                <a:t>交互设计师的产物</a:t>
              </a:r>
              <a:r>
                <a:rPr lang="zh-CN" altLang="en-US" sz="2800" b="0" i="0" dirty="0">
                  <a:solidFill>
                    <a:srgbClr val="000000"/>
                  </a:solidFill>
                  <a:effectLst/>
                  <a:latin typeface="Verdana" panose="020B0604030504040204" pitchFamily="34" charset="0"/>
                </a:rPr>
                <a:t>。</a:t>
              </a:r>
            </a:p>
            <a:p>
              <a:pPr fontAlgn="auto">
                <a:lnSpc>
                  <a:spcPct val="150000"/>
                </a:lnSpc>
              </a:pPr>
              <a:r>
                <a:rPr lang="en-US" altLang="zh-CN" sz="2800" b="0" i="0" dirty="0">
                  <a:solidFill>
                    <a:srgbClr val="000000"/>
                  </a:solidFill>
                  <a:effectLst/>
                  <a:latin typeface="Verdana" panose="020B0604030504040204" pitchFamily="34" charset="0"/>
                </a:rPr>
                <a:t>3.</a:t>
              </a:r>
              <a:r>
                <a:rPr lang="zh-CN" altLang="en-US" sz="2800" b="0" i="0" dirty="0">
                  <a:solidFill>
                    <a:srgbClr val="000000"/>
                  </a:solidFill>
                  <a:effectLst/>
                  <a:latin typeface="Verdana" panose="020B0604030504040204" pitchFamily="34" charset="0"/>
                </a:rPr>
                <a:t>交互设计以</a:t>
              </a:r>
              <a:r>
                <a:rPr lang="zh-CN" altLang="en-US" sz="2800" b="0" i="0" dirty="0">
                  <a:solidFill>
                    <a:srgbClr val="FF0000"/>
                  </a:solidFill>
                  <a:effectLst/>
                  <a:latin typeface="Verdana" panose="020B0604030504040204" pitchFamily="34" charset="0"/>
                </a:rPr>
                <a:t>用户为中心的理念</a:t>
              </a:r>
              <a:r>
                <a:rPr lang="zh-CN" altLang="en-US" sz="2800" b="0" i="0" dirty="0">
                  <a:solidFill>
                    <a:srgbClr val="000000"/>
                  </a:solidFill>
                  <a:effectLst/>
                  <a:latin typeface="Verdana" panose="020B0604030504040204" pitchFamily="34" charset="0"/>
                </a:rPr>
                <a:t>会贯穿整个产品。</a:t>
              </a:r>
            </a:p>
            <a:p>
              <a:pPr fontAlgn="auto">
                <a:lnSpc>
                  <a:spcPct val="150000"/>
                </a:lnSpc>
              </a:pPr>
              <a:r>
                <a:rPr lang="en-US" altLang="zh-CN" sz="2800" b="0" i="0" dirty="0">
                  <a:solidFill>
                    <a:srgbClr val="000000"/>
                  </a:solidFill>
                  <a:effectLst/>
                  <a:latin typeface="Verdana" panose="020B0604030504040204" pitchFamily="34" charset="0"/>
                </a:rPr>
                <a:t>4.</a:t>
              </a:r>
              <a:r>
                <a:rPr lang="zh-CN" altLang="en-US" sz="2800" b="0" i="0" dirty="0">
                  <a:solidFill>
                    <a:srgbClr val="000000"/>
                  </a:solidFill>
                  <a:effectLst/>
                  <a:latin typeface="Verdana" panose="020B0604030504040204" pitchFamily="34" charset="0"/>
                </a:rPr>
                <a:t>利用</a:t>
              </a:r>
              <a:r>
                <a:rPr lang="zh-CN" altLang="en-US" sz="2800" b="0" i="0" dirty="0">
                  <a:solidFill>
                    <a:schemeClr val="tx1"/>
                  </a:solidFill>
                  <a:effectLst/>
                  <a:latin typeface="Verdana" panose="020B0604030504040204" pitchFamily="34" charset="0"/>
                </a:rPr>
                <a:t>交互设计师</a:t>
              </a:r>
              <a:r>
                <a:rPr lang="zh-CN" altLang="en-US" sz="2800" b="0" i="0" dirty="0">
                  <a:solidFill>
                    <a:srgbClr val="FF0000"/>
                  </a:solidFill>
                  <a:effectLst/>
                  <a:latin typeface="Verdana" panose="020B0604030504040204" pitchFamily="34" charset="0"/>
                </a:rPr>
                <a:t>专业的眼光与经验</a:t>
              </a:r>
              <a:r>
                <a:rPr lang="zh-CN" altLang="en-US" sz="2800" b="0" i="0" dirty="0">
                  <a:solidFill>
                    <a:srgbClr val="000000"/>
                  </a:solidFill>
                  <a:effectLst/>
                  <a:latin typeface="Verdana" panose="020B0604030504040204" pitchFamily="34" charset="0"/>
                </a:rPr>
                <a:t>直接导至该</a:t>
              </a:r>
              <a:r>
                <a:rPr lang="zh-CN" altLang="en-US" sz="2800" b="0" i="0" dirty="0">
                  <a:solidFill>
                    <a:srgbClr val="FF0000"/>
                  </a:solidFill>
                  <a:effectLst/>
                  <a:latin typeface="Verdana" panose="020B0604030504040204" pitchFamily="34" charset="0"/>
                </a:rPr>
                <a:t>产品的可用性</a:t>
              </a:r>
              <a:r>
                <a:rPr lang="zh-CN" altLang="en-US" sz="2800" b="0" i="0" dirty="0">
                  <a:solidFill>
                    <a:srgbClr val="000000"/>
                  </a:solidFill>
                  <a:effectLst/>
                  <a:latin typeface="Verdana" panose="020B0604030504040204" pitchFamily="34" charset="0"/>
                </a:rPr>
                <a:t>。</a:t>
              </a:r>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165515" y="1269554"/>
              <a:ext cx="7776863" cy="4905420"/>
              <a:chOff x="1220026" y="1772435"/>
              <a:chExt cx="7135478" cy="3579140"/>
            </a:xfrm>
          </p:grpSpPr>
          <p:sp>
            <p:nvSpPr>
              <p:cNvPr id="11" name="矩形 10"/>
              <p:cNvSpPr/>
              <p:nvPr/>
            </p:nvSpPr>
            <p:spPr>
              <a:xfrm>
                <a:off x="1220026" y="2111158"/>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smtClean="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11276965" cy="4896485"/>
            <a:chOff x="237030" y="1269554"/>
            <a:chExt cx="7776864" cy="4896544"/>
          </a:xfrm>
        </p:grpSpPr>
        <p:sp>
          <p:nvSpPr>
            <p:cNvPr id="5" name="矩形 4"/>
            <p:cNvSpPr/>
            <p:nvPr/>
          </p:nvSpPr>
          <p:spPr>
            <a:xfrm>
              <a:off x="339939" y="1985208"/>
              <a:ext cx="7673955" cy="3646214"/>
            </a:xfrm>
            <a:prstGeom prst="rect">
              <a:avLst/>
            </a:prstGeom>
          </p:spPr>
          <p:txBody>
            <a:bodyPr wrap="square">
              <a:spAutoFit/>
            </a:bodyPr>
            <a:lstStyle/>
            <a:p>
              <a:pPr fontAlgn="auto">
                <a:lnSpc>
                  <a:spcPct val="150000"/>
                </a:lnSpc>
              </a:pPr>
              <a:r>
                <a:rPr lang="zh-CN" sz="2800" dirty="0">
                  <a:solidFill>
                    <a:srgbClr val="000000"/>
                  </a:solidFill>
                  <a:latin typeface="Verdana" panose="020B0604030504040204" pitchFamily="34" charset="0"/>
                </a:rPr>
                <a:t>下列角色使用用户界面原型：</a:t>
              </a:r>
            </a:p>
            <a:p>
              <a:pPr fontAlgn="auto">
                <a:lnSpc>
                  <a:spcPct val="150000"/>
                </a:lnSpc>
              </a:pPr>
              <a:r>
                <a:rPr lang="zh-CN" sz="2800" dirty="0">
                  <a:solidFill>
                    <a:srgbClr val="FF0000"/>
                  </a:solidFill>
                  <a:latin typeface="Verdana" panose="020B0604030504040204" pitchFamily="34" charset="0"/>
                </a:rPr>
                <a:t>用例阐释者</a:t>
              </a:r>
              <a:r>
                <a:rPr lang="zh-CN" sz="2800" dirty="0">
                  <a:solidFill>
                    <a:srgbClr val="000000"/>
                  </a:solidFill>
                  <a:latin typeface="Verdana" panose="020B0604030504040204" pitchFamily="34" charset="0"/>
                </a:rPr>
                <a:t>，用来了解用例的用户界面；</a:t>
              </a:r>
            </a:p>
            <a:p>
              <a:pPr fontAlgn="auto">
                <a:lnSpc>
                  <a:spcPct val="150000"/>
                </a:lnSpc>
              </a:pPr>
              <a:r>
                <a:rPr lang="zh-CN" sz="2800" dirty="0">
                  <a:solidFill>
                    <a:srgbClr val="FF0000"/>
                  </a:solidFill>
                  <a:latin typeface="Verdana" panose="020B0604030504040204" pitchFamily="34" charset="0"/>
                </a:rPr>
                <a:t>系统分析员</a:t>
              </a:r>
              <a:r>
                <a:rPr lang="zh-CN" sz="2800" dirty="0">
                  <a:solidFill>
                    <a:srgbClr val="000000"/>
                  </a:solidFill>
                  <a:latin typeface="Verdana" panose="020B0604030504040204" pitchFamily="34" charset="0"/>
                </a:rPr>
                <a:t>，用来了解用户界面如何影响系统分析；</a:t>
              </a:r>
            </a:p>
            <a:p>
              <a:pPr fontAlgn="auto">
                <a:lnSpc>
                  <a:spcPct val="150000"/>
                </a:lnSpc>
              </a:pPr>
              <a:r>
                <a:rPr lang="zh-CN" sz="2800" dirty="0">
                  <a:solidFill>
                    <a:srgbClr val="FF0000"/>
                  </a:solidFill>
                  <a:latin typeface="Verdana" panose="020B0604030504040204" pitchFamily="34" charset="0"/>
                </a:rPr>
                <a:t>设计员</a:t>
              </a:r>
              <a:r>
                <a:rPr lang="zh-CN" sz="2800" dirty="0">
                  <a:solidFill>
                    <a:srgbClr val="000000"/>
                  </a:solidFill>
                  <a:latin typeface="Verdana" panose="020B0604030504040204" pitchFamily="34" charset="0"/>
                </a:rPr>
                <a:t>，用来了解用户界面如何施加影响及它对系统“内部”的要求；</a:t>
              </a:r>
            </a:p>
            <a:p>
              <a:pPr fontAlgn="auto">
                <a:lnSpc>
                  <a:spcPct val="150000"/>
                </a:lnSpc>
              </a:pPr>
              <a:r>
                <a:rPr lang="zh-CN" sz="2800" dirty="0">
                  <a:solidFill>
                    <a:srgbClr val="FF0000"/>
                  </a:solidFill>
                  <a:latin typeface="Verdana" panose="020B0604030504040204" pitchFamily="34" charset="0"/>
                </a:rPr>
                <a:t>类测试人员</a:t>
              </a:r>
              <a:r>
                <a:rPr lang="zh-CN" sz="2800" dirty="0">
                  <a:solidFill>
                    <a:srgbClr val="000000"/>
                  </a:solidFill>
                  <a:latin typeface="Verdana" panose="020B0604030504040204" pitchFamily="34" charset="0"/>
                </a:rPr>
                <a:t>，用来制定测试计划活动。</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Tree>
  </p:cSld>
  <p:clrMapOvr>
    <a:masterClrMapping/>
  </p:clrMapOvr>
  <p:transition spd="slow" advClick="0" advTm="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6061710" cy="4915535"/>
            <a:chOff x="237030" y="1269554"/>
            <a:chExt cx="7776864" cy="4915594"/>
          </a:xfrm>
        </p:grpSpPr>
        <p:sp>
          <p:nvSpPr>
            <p:cNvPr id="5" name="矩形 4"/>
            <p:cNvSpPr/>
            <p:nvPr/>
          </p:nvSpPr>
          <p:spPr>
            <a:xfrm>
              <a:off x="546794" y="1923612"/>
              <a:ext cx="6777864" cy="4261536"/>
            </a:xfrm>
            <a:prstGeom prst="rect">
              <a:avLst/>
            </a:prstGeom>
          </p:spPr>
          <p:txBody>
            <a:bodyPr wrap="square">
              <a:spAutoFit/>
            </a:bodyPr>
            <a:lstStyle/>
            <a:p>
              <a:r>
                <a:rPr lang="zh-CN" dirty="0">
                  <a:solidFill>
                    <a:srgbClr val="000000"/>
                  </a:solidFill>
                  <a:latin typeface="Verdana" panose="020B0604030504040204" pitchFamily="34" charset="0"/>
                </a:rPr>
                <a:t>    </a:t>
              </a:r>
              <a:r>
                <a:rPr lang="zh-CN" sz="2800" dirty="0">
                  <a:solidFill>
                    <a:srgbClr val="000000"/>
                  </a:solidFill>
                  <a:latin typeface="Verdana" panose="020B0604030504040204" pitchFamily="34" charset="0"/>
                </a:rPr>
                <a:t> 可建立三种基本原型：</a:t>
              </a: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图纸（在纸上）</a:t>
              </a: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1800" dirty="0">
                  <a:solidFill>
                    <a:srgbClr val="000000"/>
                  </a:solidFill>
                  <a:latin typeface="Verdana" panose="020B0604030504040204" pitchFamily="34" charset="0"/>
                  <a:sym typeface="+mn-ea"/>
                </a:rPr>
                <a:t>参考资料：https://blog.csdn.net/htx_helloworld/article/details/39647517 于</a:t>
              </a:r>
              <a:r>
                <a:rPr lang="en-US" altLang="zh-CN" sz="1800" dirty="0">
                  <a:solidFill>
                    <a:srgbClr val="000000"/>
                  </a:solidFill>
                  <a:latin typeface="Verdana" panose="020B0604030504040204" pitchFamily="34" charset="0"/>
                  <a:sym typeface="+mn-ea"/>
                </a:rPr>
                <a:t>2018-11-3 10:12</a:t>
              </a:r>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8" name="图片 7"/>
          <p:cNvPicPr>
            <a:picLocks noChangeAspect="1"/>
          </p:cNvPicPr>
          <p:nvPr/>
        </p:nvPicPr>
        <p:blipFill>
          <a:blip r:embed="rId2"/>
          <a:stretch>
            <a:fillRect/>
          </a:stretch>
        </p:blipFill>
        <p:spPr>
          <a:xfrm>
            <a:off x="6431915" y="1944370"/>
            <a:ext cx="5410835" cy="3604260"/>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36855" y="1269365"/>
            <a:ext cx="4307205" cy="4896485"/>
            <a:chOff x="237030" y="1269554"/>
            <a:chExt cx="7776864" cy="4896544"/>
          </a:xfrm>
        </p:grpSpPr>
        <p:sp>
          <p:nvSpPr>
            <p:cNvPr id="5" name="矩形 4"/>
            <p:cNvSpPr/>
            <p:nvPr/>
          </p:nvSpPr>
          <p:spPr>
            <a:xfrm>
              <a:off x="735742" y="2138245"/>
              <a:ext cx="6777864" cy="2030119"/>
            </a:xfrm>
            <a:prstGeom prst="rect">
              <a:avLst/>
            </a:prstGeom>
          </p:spPr>
          <p:txBody>
            <a:bodyPr wrap="square">
              <a:spAutoFit/>
            </a:bodyPr>
            <a:lstStyle/>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a:t>
              </a:r>
            </a:p>
            <a:p>
              <a:r>
                <a:rPr lang="zh-CN" sz="2800" dirty="0">
                  <a:solidFill>
                    <a:srgbClr val="000000"/>
                  </a:solidFill>
                  <a:latin typeface="Verdana" panose="020B0604030504040204" pitchFamily="34" charset="0"/>
                </a:rPr>
                <a:t>     位图（绘图工具）</a:t>
              </a:r>
            </a:p>
            <a:p>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grpSp>
          <p:nvGrpSpPr>
            <p:cNvPr id="10" name="组合 9"/>
            <p:cNvGrpSpPr/>
            <p:nvPr/>
          </p:nvGrpSpPr>
          <p:grpSpPr>
            <a:xfrm>
              <a:off x="237030" y="1269554"/>
              <a:ext cx="7776864" cy="4896544"/>
              <a:chOff x="1285643" y="1772435"/>
              <a:chExt cx="7135479" cy="3572664"/>
            </a:xfrm>
          </p:grpSpPr>
          <p:sp>
            <p:nvSpPr>
              <p:cNvPr id="11" name="矩形 10"/>
              <p:cNvSpPr/>
              <p:nvPr/>
            </p:nvSpPr>
            <p:spPr>
              <a:xfrm>
                <a:off x="1285644" y="2104682"/>
                <a:ext cx="7135478" cy="3240417"/>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1285643" y="1772435"/>
                <a:ext cx="2114216" cy="338554"/>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pic>
        <p:nvPicPr>
          <p:cNvPr id="15" name="图片 14"/>
          <p:cNvPicPr>
            <a:picLocks noChangeAspect="1"/>
          </p:cNvPicPr>
          <p:nvPr/>
        </p:nvPicPr>
        <p:blipFill>
          <a:blip r:embed="rId2"/>
          <a:stretch>
            <a:fillRect/>
          </a:stretch>
        </p:blipFill>
        <p:spPr>
          <a:xfrm>
            <a:off x="4777740" y="1670050"/>
            <a:ext cx="7172960" cy="3518535"/>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7030" y="1171"/>
            <a:ext cx="1608415" cy="13544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 name="矩形 2"/>
          <p:cNvSpPr/>
          <p:nvPr/>
        </p:nvSpPr>
        <p:spPr>
          <a:xfrm>
            <a:off x="237030" y="255131"/>
            <a:ext cx="1608415" cy="406336"/>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4" name="文本框 3"/>
          <p:cNvSpPr txBox="1"/>
          <p:nvPr/>
        </p:nvSpPr>
        <p:spPr>
          <a:xfrm>
            <a:off x="2236548" y="136356"/>
            <a:ext cx="6052718" cy="501650"/>
          </a:xfrm>
          <a:prstGeom prst="rect">
            <a:avLst/>
          </a:prstGeom>
          <a:noFill/>
        </p:spPr>
        <p:txBody>
          <a:bodyPr wrap="square" rtlCol="0">
            <a:spAutoFit/>
          </a:bodyPr>
          <a:lstStyle/>
          <a:p>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226388" y="159851"/>
            <a:ext cx="6052718" cy="501650"/>
          </a:xfrm>
          <a:prstGeom prst="rect">
            <a:avLst/>
          </a:prstGeom>
          <a:noFill/>
        </p:spPr>
        <p:txBody>
          <a:bodyPr wrap="square" rtlCol="0">
            <a:spAutoFit/>
          </a:bodyPr>
          <a:lstStyle/>
          <a:p>
            <a:r>
              <a:rPr lang="zh-CN" altLang="en-US" sz="2665" dirty="0">
                <a:solidFill>
                  <a:srgbClr val="183A5D"/>
                </a:solidFill>
                <a:latin typeface="微软雅黑" panose="020B0503020204020204" pitchFamily="34" charset="-122"/>
                <a:ea typeface="微软雅黑" panose="020B0503020204020204" pitchFamily="34" charset="-122"/>
              </a:rPr>
              <a:t>引言</a:t>
            </a:r>
            <a:endParaRPr lang="zh-CN" sz="2665"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1198662" y="-314622"/>
            <a:ext cx="9001760" cy="2138045"/>
          </a:xfrm>
          <a:prstGeom prst="rect">
            <a:avLst/>
          </a:prstGeom>
        </p:spPr>
        <p:txBody>
          <a:bodyPr wrap="square">
            <a:spAutoFit/>
          </a:bodyPr>
          <a:lstStyle/>
          <a:p>
            <a:endParaRPr lang="zh-CN" sz="2800" dirty="0">
              <a:solidFill>
                <a:srgbClr val="000000"/>
              </a:solidFill>
              <a:latin typeface="Verdana" panose="020B0604030504040204" pitchFamily="34" charset="0"/>
            </a:endParaRPr>
          </a:p>
          <a:p>
            <a:endParaRPr lang="zh-CN" sz="2800" dirty="0">
              <a:solidFill>
                <a:srgbClr val="000000"/>
              </a:solidFill>
              <a:latin typeface="Verdana" panose="020B0604030504040204" pitchFamily="34" charset="0"/>
            </a:endParaRPr>
          </a:p>
          <a:p>
            <a:r>
              <a:rPr lang="zh-CN" sz="2800" dirty="0">
                <a:solidFill>
                  <a:srgbClr val="000000"/>
                </a:solidFill>
                <a:latin typeface="Verdana" panose="020B0604030504040204" pitchFamily="34" charset="0"/>
              </a:rPr>
              <a:t>     可执行文件（交互式）</a:t>
            </a:r>
          </a:p>
          <a:p>
            <a:r>
              <a:rPr lang="zh-CN" sz="2800" dirty="0">
                <a:solidFill>
                  <a:srgbClr val="000000"/>
                </a:solidFill>
                <a:latin typeface="Verdana" panose="020B0604030504040204" pitchFamily="34" charset="0"/>
              </a:rPr>
              <a:t>     很多项目中，您需要按上述顺序使用全部三种原型。</a:t>
            </a:r>
            <a:endParaRPr lang="zh-CN" dirty="0">
              <a:solidFill>
                <a:srgbClr val="000000"/>
              </a:solidFill>
              <a:latin typeface="Verdana" panose="020B0604030504040204" pitchFamily="34" charset="0"/>
            </a:endParaRPr>
          </a:p>
          <a:p>
            <a:endParaRPr lang="zh-CN" altLang="en-US" b="0" i="0" dirty="0">
              <a:solidFill>
                <a:srgbClr val="000000"/>
              </a:solidFill>
              <a:effectLst/>
              <a:latin typeface="Verdana" panose="020B0604030504040204" pitchFamily="34" charset="0"/>
            </a:endParaRPr>
          </a:p>
        </p:txBody>
      </p:sp>
      <p:pic>
        <p:nvPicPr>
          <p:cNvPr id="9" name="图片 8"/>
          <p:cNvPicPr>
            <a:picLocks noChangeAspect="1"/>
          </p:cNvPicPr>
          <p:nvPr/>
        </p:nvPicPr>
        <p:blipFill>
          <a:blip r:embed="rId2"/>
          <a:stretch>
            <a:fillRect/>
          </a:stretch>
        </p:blipFill>
        <p:spPr>
          <a:xfrm>
            <a:off x="1058760" y="1413570"/>
            <a:ext cx="9891395" cy="4824095"/>
          </a:xfrm>
          <a:prstGeom prst="rect">
            <a:avLst/>
          </a:prstGeom>
        </p:spPr>
      </p:pic>
    </p:spTree>
  </p:cSld>
  <p:clrMapOvr>
    <a:masterClrMapping/>
  </p:clrMapOvr>
  <p:transition spd="slow" advClick="0" advTm="0">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81">
      <a:dk1>
        <a:sysClr val="windowText" lastClr="000000"/>
      </a:dk1>
      <a:lt1>
        <a:sysClr val="window" lastClr="FFFFFF"/>
      </a:lt1>
      <a:dk2>
        <a:srgbClr val="666666"/>
      </a:dk2>
      <a:lt2>
        <a:srgbClr val="D2D2D2"/>
      </a:lt2>
      <a:accent1>
        <a:srgbClr val="EF7768"/>
      </a:accent1>
      <a:accent2>
        <a:srgbClr val="C7C7C7"/>
      </a:accent2>
      <a:accent3>
        <a:srgbClr val="38B1BF"/>
      </a:accent3>
      <a:accent4>
        <a:srgbClr val="FF9933"/>
      </a:accent4>
      <a:accent5>
        <a:srgbClr val="7F7F7F"/>
      </a:accent5>
      <a:accent6>
        <a:srgbClr val="878787"/>
      </a:accent6>
      <a:hlink>
        <a:srgbClr val="006387"/>
      </a:hlink>
      <a:folHlink>
        <a:srgbClr val="8B8B8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3532</Words>
  <Application>Microsoft Office PowerPoint</Application>
  <PresentationFormat>自定义</PresentationFormat>
  <Paragraphs>275</Paragraphs>
  <Slides>29</Slides>
  <Notes>9</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+中文标题</vt:lpstr>
      <vt:lpstr>Arial Unicode MS</vt:lpstr>
      <vt:lpstr>华文行楷</vt:lpstr>
      <vt:lpstr>华文新魏</vt:lpstr>
      <vt:lpstr>宋体</vt:lpstr>
      <vt:lpstr>微软雅黑</vt:lpstr>
      <vt:lpstr>Arial</vt:lpstr>
      <vt:lpstr>Calibri</vt:lpstr>
      <vt:lpstr>Courier New</vt:lpstr>
      <vt:lpstr>Eras Bold ITC</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subject>哎呀小小草</dc:subject>
  <dc:creator>哎呀小小草</dc:creator>
  <cp:keywords>https:/800sucai.taobao.com</cp:keywords>
  <dc:description>https://800sucai.taobao.com</dc:description>
  <cp:lastModifiedBy>jiang liangru</cp:lastModifiedBy>
  <cp:revision>346</cp:revision>
  <dcterms:created xsi:type="dcterms:W3CDTF">2015-04-23T03:04:00Z</dcterms:created>
  <dcterms:modified xsi:type="dcterms:W3CDTF">2018-11-04T05:25:12Z</dcterms:modified>
  <cp:category>https://800sucai.taobao.com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2052-10.1.0.7643</vt:lpwstr>
  </property>
</Properties>
</file>